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7" r:id="rId2"/>
    <p:sldId id="297" r:id="rId3"/>
    <p:sldId id="307" r:id="rId4"/>
    <p:sldId id="308" r:id="rId5"/>
    <p:sldId id="309" r:id="rId6"/>
    <p:sldId id="310" r:id="rId7"/>
    <p:sldId id="311" r:id="rId8"/>
    <p:sldId id="312" r:id="rId9"/>
    <p:sldId id="313" r:id="rId10"/>
    <p:sldId id="314" r:id="rId11"/>
    <p:sldId id="315" r:id="rId12"/>
    <p:sldId id="316" r:id="rId13"/>
    <p:sldId id="317" r:id="rId14"/>
    <p:sldId id="318" r:id="rId15"/>
    <p:sldId id="319" r:id="rId16"/>
    <p:sldId id="320" r:id="rId17"/>
    <p:sldId id="321" r:id="rId18"/>
    <p:sldId id="298" r:id="rId19"/>
    <p:sldId id="299" r:id="rId20"/>
    <p:sldId id="266" r:id="rId21"/>
    <p:sldId id="300" r:id="rId22"/>
    <p:sldId id="301" r:id="rId23"/>
    <p:sldId id="273" r:id="rId24"/>
    <p:sldId id="275" r:id="rId25"/>
    <p:sldId id="267" r:id="rId26"/>
    <p:sldId id="268" r:id="rId27"/>
    <p:sldId id="269" r:id="rId28"/>
    <p:sldId id="270" r:id="rId29"/>
    <p:sldId id="272" r:id="rId30"/>
    <p:sldId id="274" r:id="rId31"/>
    <p:sldId id="277" r:id="rId3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47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51803E-785A-41D7-BBDD-7BA2122E08D8}" type="datetimeFigureOut">
              <a:rPr lang="it-IT" smtClean="0"/>
              <a:pPr/>
              <a:t>23/03/2022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38D297-F14D-4E98-A665-CCFCE169B8C5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9BDE2A-CFF1-4199-B52D-DA23BA817C95}" type="slidenum">
              <a:rPr lang="it-IT" smtClean="0"/>
              <a:pPr/>
              <a:t>1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8D297-F14D-4E98-A665-CCFCE169B8C5}" type="slidenum">
              <a:rPr lang="it-IT" smtClean="0"/>
              <a:pPr/>
              <a:t>3</a:t>
            </a:fld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2E93D-55EA-4AC3-8FE3-A5E284A2AD75}" type="slidenum">
              <a:rPr lang="it-IT" smtClean="0"/>
              <a:pPr/>
              <a:t>5</a:t>
            </a:fld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2E93D-55EA-4AC3-8FE3-A5E284A2AD75}" type="slidenum">
              <a:rPr lang="it-IT" smtClean="0"/>
              <a:pPr/>
              <a:t>10</a:t>
            </a:fld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08464C-EC5A-4304-9776-145CDEC803B0}" type="slidenum">
              <a:rPr lang="it-IT"/>
              <a:pPr/>
              <a:t>17</a:t>
            </a:fld>
            <a:endParaRPr lang="it-IT"/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39E8F-5A73-4FB3-99FC-D3655BFAF703}" type="datetimeFigureOut">
              <a:rPr lang="it-IT" smtClean="0"/>
              <a:pPr/>
              <a:t>23/03/2022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DA266-ED3C-4B10-9BBA-398D268401D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39E8F-5A73-4FB3-99FC-D3655BFAF703}" type="datetimeFigureOut">
              <a:rPr lang="it-IT" smtClean="0"/>
              <a:pPr/>
              <a:t>23/03/2022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DA266-ED3C-4B10-9BBA-398D268401D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39E8F-5A73-4FB3-99FC-D3655BFAF703}" type="datetimeFigureOut">
              <a:rPr lang="it-IT" smtClean="0"/>
              <a:pPr/>
              <a:t>23/03/2022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DA266-ED3C-4B10-9BBA-398D268401D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39E8F-5A73-4FB3-99FC-D3655BFAF703}" type="datetimeFigureOut">
              <a:rPr lang="it-IT" smtClean="0"/>
              <a:pPr/>
              <a:t>23/03/2022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DA266-ED3C-4B10-9BBA-398D268401D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39E8F-5A73-4FB3-99FC-D3655BFAF703}" type="datetimeFigureOut">
              <a:rPr lang="it-IT" smtClean="0"/>
              <a:pPr/>
              <a:t>23/03/2022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DA266-ED3C-4B10-9BBA-398D268401D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39E8F-5A73-4FB3-99FC-D3655BFAF703}" type="datetimeFigureOut">
              <a:rPr lang="it-IT" smtClean="0"/>
              <a:pPr/>
              <a:t>23/03/2022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DA266-ED3C-4B10-9BBA-398D268401D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39E8F-5A73-4FB3-99FC-D3655BFAF703}" type="datetimeFigureOut">
              <a:rPr lang="it-IT" smtClean="0"/>
              <a:pPr/>
              <a:t>23/03/2022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DA266-ED3C-4B10-9BBA-398D268401D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39E8F-5A73-4FB3-99FC-D3655BFAF703}" type="datetimeFigureOut">
              <a:rPr lang="it-IT" smtClean="0"/>
              <a:pPr/>
              <a:t>23/03/2022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DA266-ED3C-4B10-9BBA-398D268401D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39E8F-5A73-4FB3-99FC-D3655BFAF703}" type="datetimeFigureOut">
              <a:rPr lang="it-IT" smtClean="0"/>
              <a:pPr/>
              <a:t>23/03/2022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DA266-ED3C-4B10-9BBA-398D268401D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39E8F-5A73-4FB3-99FC-D3655BFAF703}" type="datetimeFigureOut">
              <a:rPr lang="it-IT" smtClean="0"/>
              <a:pPr/>
              <a:t>23/03/2022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DA266-ED3C-4B10-9BBA-398D268401D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39E8F-5A73-4FB3-99FC-D3655BFAF703}" type="datetimeFigureOut">
              <a:rPr lang="it-IT" smtClean="0"/>
              <a:pPr/>
              <a:t>23/03/2022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DA266-ED3C-4B10-9BBA-398D268401D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839E8F-5A73-4FB3-99FC-D3655BFAF703}" type="datetimeFigureOut">
              <a:rPr lang="it-IT" smtClean="0"/>
              <a:pPr/>
              <a:t>23/03/2022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CDA266-ED3C-4B10-9BBA-398D268401D3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404664"/>
            <a:ext cx="8363272" cy="612068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it-IT" sz="3600" dirty="0" smtClean="0">
                <a:latin typeface="Arial" pitchFamily="34" charset="0"/>
                <a:cs typeface="Arial" pitchFamily="34" charset="0"/>
              </a:rPr>
              <a:t>Aprilia 19 novembre 2019</a:t>
            </a:r>
          </a:p>
          <a:p>
            <a:pPr algn="ctr">
              <a:buNone/>
            </a:pPr>
            <a:endParaRPr lang="it-IT" sz="36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it-IT" sz="36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it-IT" sz="36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it-IT" sz="36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it-IT" sz="36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it-IT" sz="3600" dirty="0" smtClean="0">
                <a:latin typeface="Arial" pitchFamily="34" charset="0"/>
                <a:cs typeface="Arial" pitchFamily="34" charset="0"/>
              </a:rPr>
              <a:t>Gestione casi problematici</a:t>
            </a:r>
          </a:p>
          <a:p>
            <a:pPr algn="ctr">
              <a:buNone/>
            </a:pPr>
            <a:r>
              <a:rPr lang="it-IT" sz="3600" dirty="0" smtClean="0">
                <a:latin typeface="Arial" pitchFamily="34" charset="0"/>
                <a:cs typeface="Arial" pitchFamily="34" charset="0"/>
              </a:rPr>
              <a:t>Dott.ssa Manuela Monti</a:t>
            </a:r>
            <a:endParaRPr lang="it-IT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3010" name="AutoShape 2" descr="Risultati immagini per b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-1908720" y="9087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201329"/>
            <a:ext cx="7632847" cy="2879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www.comune.villafrancapiemonte.to.it/public/scuola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09819"/>
            <a:ext cx="1584000" cy="1626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tangolo 1"/>
          <p:cNvSpPr/>
          <p:nvPr/>
        </p:nvSpPr>
        <p:spPr>
          <a:xfrm>
            <a:off x="395536" y="2420888"/>
            <a:ext cx="84249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/>
              <a:t>Le consegne devono essere brevi e chiare. Indispensabile </a:t>
            </a:r>
            <a:r>
              <a:rPr lang="it-IT" sz="2400" dirty="0" smtClean="0"/>
              <a:t>capire </a:t>
            </a:r>
            <a:r>
              <a:rPr lang="it-IT" sz="2400" dirty="0"/>
              <a:t>se </a:t>
            </a:r>
            <a:r>
              <a:rPr lang="it-IT" sz="2400" dirty="0" smtClean="0"/>
              <a:t>l’alunno ha </a:t>
            </a:r>
            <a:r>
              <a:rPr lang="it-IT" sz="2400" dirty="0"/>
              <a:t>compreso le istruzioni magari attraverso una semplice domanda</a:t>
            </a:r>
            <a:r>
              <a:rPr lang="it-IT" sz="2400" dirty="0" smtClean="0"/>
              <a:t>:</a:t>
            </a:r>
          </a:p>
          <a:p>
            <a:r>
              <a:rPr lang="it-IT" sz="2400" dirty="0"/>
              <a:t> </a:t>
            </a:r>
            <a:r>
              <a:rPr lang="it-IT" sz="2400" dirty="0" smtClean="0"/>
              <a:t>                                  </a:t>
            </a:r>
          </a:p>
          <a:p>
            <a:r>
              <a:rPr lang="it-IT" sz="2400" dirty="0"/>
              <a:t> </a:t>
            </a:r>
            <a:r>
              <a:rPr lang="it-IT" sz="2400" dirty="0" smtClean="0"/>
              <a:t>                                    ” </a:t>
            </a:r>
            <a:r>
              <a:rPr lang="it-IT" sz="2400" dirty="0"/>
              <a:t>cosa devi fare?”</a:t>
            </a:r>
          </a:p>
          <a:p>
            <a:endParaRPr lang="it-IT" sz="2400" dirty="0" smtClean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>
                <a:solidFill>
                  <a:schemeClr val="tx1"/>
                </a:solidFill>
              </a:rPr>
              <a:t>Dott.ssa Manuela Monti</a:t>
            </a:r>
            <a:endParaRPr lang="it-IT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9917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395536" y="692696"/>
            <a:ext cx="8208912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/>
              <a:t>Organizzazione della classe </a:t>
            </a:r>
          </a:p>
          <a:p>
            <a:r>
              <a:rPr lang="it-IT" sz="2400" dirty="0" smtClean="0"/>
              <a:t>L’alunno è </a:t>
            </a:r>
            <a:r>
              <a:rPr lang="it-IT" sz="2400" dirty="0"/>
              <a:t>in continua ricerca di stimolazioni che lo distolgono dai suoi impegni.</a:t>
            </a:r>
          </a:p>
          <a:p>
            <a:r>
              <a:rPr lang="it-IT" sz="2400" dirty="0"/>
              <a:t> E’ indicato far sedere l’alunno lontano da fonti di distrazione come la finestra, il cestino, compagni molto </a:t>
            </a:r>
            <a:r>
              <a:rPr lang="it-IT" sz="2400" dirty="0" smtClean="0"/>
              <a:t>rumorosi ,</a:t>
            </a:r>
            <a:r>
              <a:rPr lang="it-IT" sz="2400" dirty="0"/>
              <a:t>oggetti particolarmente interessanti. </a:t>
            </a:r>
          </a:p>
          <a:p>
            <a:r>
              <a:rPr lang="it-IT" sz="2400" dirty="0"/>
              <a:t>Allo stesso modo non è indicato posizionarlo in un luogo troppo isolato poiché le stimolazioni se le andrebbe a ricercare assumendo comportamenti inadeguati.</a:t>
            </a:r>
          </a:p>
          <a:p>
            <a:r>
              <a:rPr lang="it-IT" sz="2400" dirty="0"/>
              <a:t>Il banco deve essere collocato in modo facilmente accessibile dall’insegnante che, dalla cattedra o girando per la classe, può controllare se </a:t>
            </a:r>
            <a:r>
              <a:rPr lang="it-IT" sz="2400" dirty="0" smtClean="0"/>
              <a:t>l’alunno sta </a:t>
            </a:r>
            <a:r>
              <a:rPr lang="it-IT" sz="2400" dirty="0"/>
              <a:t>seguendo la lezione e/o abbia bisogno di aiuto nell’esecuzione del compito.</a:t>
            </a: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3203848" y="6021289"/>
            <a:ext cx="3240360" cy="809058"/>
          </a:xfrm>
        </p:spPr>
        <p:txBody>
          <a:bodyPr/>
          <a:lstStyle/>
          <a:p>
            <a:r>
              <a:rPr lang="it-IT" dirty="0" smtClean="0">
                <a:solidFill>
                  <a:schemeClr val="tx1"/>
                </a:solidFill>
              </a:rPr>
              <a:t>Dott.ssa Manuela Monti</a:t>
            </a:r>
            <a:endParaRPr lang="it-IT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2925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539552" y="116632"/>
            <a:ext cx="6318448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dirty="0"/>
              <a:t>Risulta utile interagire frequentemente, sia fisicamente che verbalmente,  con l’alunno durante la lezione e fare in modo che debba rispondere spesso a domande formulate con l’esclusivo intento di sostenere la sua attenzione ed eventualmente colmare le lacune di apprendimento che </a:t>
            </a:r>
            <a:r>
              <a:rPr lang="it-IT" sz="2400" dirty="0" smtClean="0"/>
              <a:t>potrebbero </a:t>
            </a:r>
            <a:r>
              <a:rPr lang="it-IT" sz="2400" dirty="0"/>
              <a:t>essersi create. </a:t>
            </a:r>
          </a:p>
          <a:p>
            <a:pPr algn="just"/>
            <a:r>
              <a:rPr lang="it-IT" sz="2400" dirty="0"/>
              <a:t>Rendere la lezione più varia ed interessante  utilizzando  il gioco di ruolo,il tono di voce molto variato e l’uso di immagini per attirare la sua </a:t>
            </a:r>
            <a:r>
              <a:rPr lang="it-IT" sz="2400" dirty="0" smtClean="0"/>
              <a:t>attenzione </a:t>
            </a:r>
            <a:r>
              <a:rPr lang="it-IT" sz="2000" dirty="0" smtClean="0"/>
              <a:t>. </a:t>
            </a:r>
          </a:p>
          <a:p>
            <a:pPr algn="just"/>
            <a:r>
              <a:rPr lang="it-IT" sz="2400" b="1" dirty="0" smtClean="0"/>
              <a:t>Importante </a:t>
            </a:r>
            <a:r>
              <a:rPr lang="it-IT" sz="2400" b="1" dirty="0"/>
              <a:t>stabilire delle attività routinarie in modo che </a:t>
            </a:r>
            <a:r>
              <a:rPr lang="it-IT" sz="2400" b="1" dirty="0" smtClean="0"/>
              <a:t>l’alunno impari </a:t>
            </a:r>
            <a:r>
              <a:rPr lang="it-IT" sz="2400" b="1" dirty="0"/>
              <a:t>a prevedere quali comportamenti deve manifestare in momenti stabiliti della giornata</a:t>
            </a:r>
            <a:r>
              <a:rPr lang="it-IT" sz="2400" b="1" dirty="0" smtClean="0"/>
              <a:t>.</a:t>
            </a:r>
            <a:endParaRPr lang="it-IT" sz="2400" b="1" dirty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>
                <a:solidFill>
                  <a:schemeClr val="tx1"/>
                </a:solidFill>
              </a:rPr>
              <a:t>Dott.ssa Manuela Monti  </a:t>
            </a:r>
            <a:endParaRPr lang="it-IT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485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611560" y="476672"/>
            <a:ext cx="813690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/>
              <a:t>Aiutare </a:t>
            </a:r>
            <a:r>
              <a:rPr lang="it-IT" sz="2400" dirty="0" smtClean="0"/>
              <a:t>l’alunno a </a:t>
            </a:r>
            <a:r>
              <a:rPr lang="it-IT" sz="2400" dirty="0"/>
              <a:t>gestire meglio il proprio materiale:</a:t>
            </a:r>
          </a:p>
          <a:p>
            <a:pPr lvl="0"/>
            <a:r>
              <a:rPr lang="it-IT" sz="2400" dirty="0"/>
              <a:t>lasciare qualche minuto al giorno per riordinare </a:t>
            </a:r>
            <a:r>
              <a:rPr lang="it-IT" sz="2400" dirty="0" smtClean="0"/>
              <a:t>(per </a:t>
            </a:r>
            <a:r>
              <a:rPr lang="it-IT" sz="2400" dirty="0"/>
              <a:t>dare la sensazione che si dà importanza all’organizzazione)</a:t>
            </a:r>
          </a:p>
          <a:p>
            <a:pPr lvl="0"/>
            <a:r>
              <a:rPr lang="it-IT" sz="2400" dirty="0"/>
              <a:t>porsi come modello tenendo in ordine la cattedra e comunque il materiale della scuola mostrando alcune strategie per far fronte a possibili momenti di disorganizzazione</a:t>
            </a:r>
          </a:p>
          <a:p>
            <a:pPr lvl="0"/>
            <a:r>
              <a:rPr lang="it-IT" sz="2400" dirty="0"/>
              <a:t>aiutare il ragazzo ad applicare le strategie mostrate</a:t>
            </a:r>
          </a:p>
        </p:txBody>
      </p:sp>
      <p:pic>
        <p:nvPicPr>
          <p:cNvPr id="5" name="Picture 4" descr="http://www.comune.villafrancapiemonte.to.it/public/scuola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717032"/>
            <a:ext cx="1584000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>
                <a:solidFill>
                  <a:schemeClr val="tx1"/>
                </a:solidFill>
              </a:rPr>
              <a:t>Dott.ssa Manuela Monti</a:t>
            </a:r>
            <a:endParaRPr lang="it-IT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754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467544" y="260648"/>
            <a:ext cx="58780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/>
              <a:t>Per la gestione del comportamento:</a:t>
            </a:r>
          </a:p>
        </p:txBody>
      </p:sp>
      <p:sp>
        <p:nvSpPr>
          <p:cNvPr id="6" name="Rettangolo 5"/>
          <p:cNvSpPr/>
          <p:nvPr/>
        </p:nvSpPr>
        <p:spPr>
          <a:xfrm>
            <a:off x="251520" y="908720"/>
            <a:ext cx="864096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endParaRPr lang="it-IT" sz="2400" dirty="0" smtClean="0"/>
          </a:p>
          <a:p>
            <a:endParaRPr lang="it-IT" sz="24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it-IT" sz="2400" dirty="0" smtClean="0"/>
              <a:t> </a:t>
            </a:r>
            <a:r>
              <a:rPr lang="it-IT" sz="2400" dirty="0"/>
              <a:t>definire poche semplici regole condivise dalla classe( definire la regola descrivendo il comportamento desiderato non quello da </a:t>
            </a:r>
            <a:r>
              <a:rPr lang="it-IT" sz="2400" dirty="0" smtClean="0"/>
              <a:t>evitare.</a:t>
            </a:r>
          </a:p>
          <a:p>
            <a:pPr marL="285750" indent="-285750">
              <a:buFont typeface="Arial" pitchFamily="34" charset="0"/>
              <a:buChar char="•"/>
            </a:pPr>
            <a:endParaRPr lang="it-IT" dirty="0"/>
          </a:p>
          <a:p>
            <a:pPr marL="285750" indent="-285750">
              <a:buFont typeface="Arial" pitchFamily="34" charset="0"/>
              <a:buChar char="•"/>
            </a:pPr>
            <a:endParaRPr lang="it-IT" dirty="0" smtClean="0"/>
          </a:p>
          <a:p>
            <a:pPr marL="285750" indent="-285750">
              <a:buFont typeface="Arial" pitchFamily="34" charset="0"/>
              <a:buChar char="•"/>
            </a:pPr>
            <a:endParaRPr lang="it-IT" dirty="0"/>
          </a:p>
          <a:p>
            <a:pPr marL="285750" indent="-285750">
              <a:buFont typeface="Arial" pitchFamily="34" charset="0"/>
              <a:buChar char="•"/>
            </a:pPr>
            <a:endParaRPr lang="it-IT" dirty="0"/>
          </a:p>
        </p:txBody>
      </p:sp>
      <p:sp>
        <p:nvSpPr>
          <p:cNvPr id="7" name="Rettangolo 6"/>
          <p:cNvSpPr/>
          <p:nvPr/>
        </p:nvSpPr>
        <p:spPr>
          <a:xfrm>
            <a:off x="395536" y="1832050"/>
            <a:ext cx="82089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 </a:t>
            </a:r>
          </a:p>
          <a:p>
            <a:endParaRPr lang="it-IT" dirty="0"/>
          </a:p>
          <a:p>
            <a:endParaRPr lang="it-IT" dirty="0" smtClean="0"/>
          </a:p>
          <a:p>
            <a:pPr marL="285750" indent="-285750"/>
            <a:endParaRPr lang="it-IT" dirty="0"/>
          </a:p>
          <a:p>
            <a:pPr marL="285750" indent="-285750">
              <a:buFont typeface="Arial" pitchFamily="34" charset="0"/>
              <a:buChar char="•"/>
            </a:pPr>
            <a:r>
              <a:rPr lang="it-IT" sz="2400" dirty="0" smtClean="0"/>
              <a:t>spesso </a:t>
            </a:r>
            <a:r>
              <a:rPr lang="it-IT" sz="2400" dirty="0"/>
              <a:t>è necessario spiegare chiaramente agli alunni disattenti/iperattivi quali sono i comportamenti adeguati e quali sono quelli </a:t>
            </a:r>
            <a:r>
              <a:rPr lang="it-IT" sz="2400" dirty="0" smtClean="0"/>
              <a:t>indesiderati</a:t>
            </a:r>
          </a:p>
        </p:txBody>
      </p:sp>
      <p:sp>
        <p:nvSpPr>
          <p:cNvPr id="8" name="Rettangolo 7"/>
          <p:cNvSpPr/>
          <p:nvPr/>
        </p:nvSpPr>
        <p:spPr>
          <a:xfrm>
            <a:off x="467544" y="4437112"/>
            <a:ext cx="8004866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it-IT" sz="2400" dirty="0" smtClean="0"/>
              <a:t>far </a:t>
            </a:r>
            <a:r>
              <a:rPr lang="it-IT" sz="2400" dirty="0"/>
              <a:t>comprendere bene quali sono le conseguenze dei comportamenti adeguati e quali dei comportamenti inadeguati</a:t>
            </a:r>
          </a:p>
          <a:p>
            <a:r>
              <a:rPr lang="it-IT" sz="2400" dirty="0" smtClean="0"/>
              <a:t>    risulta </a:t>
            </a:r>
            <a:r>
              <a:rPr lang="it-IT" sz="2400" dirty="0"/>
              <a:t>più utile premiare i comportamenti </a:t>
            </a:r>
            <a:r>
              <a:rPr lang="it-IT" sz="2400" dirty="0" smtClean="0"/>
              <a:t>adeguati  che       punire </a:t>
            </a:r>
            <a:r>
              <a:rPr lang="it-IT" sz="2400" dirty="0"/>
              <a:t>quelli indesiderati</a:t>
            </a:r>
          </a:p>
          <a:p>
            <a:pPr marL="285750" indent="-285750">
              <a:buFontTx/>
              <a:buChar char="-"/>
            </a:pPr>
            <a:endParaRPr lang="it-IT" dirty="0"/>
          </a:p>
        </p:txBody>
      </p:sp>
      <p:pic>
        <p:nvPicPr>
          <p:cNvPr id="9" name="Picture 4" descr="http://www.comune.villafrancapiemonte.to.it/public/scuola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2815" y="152636"/>
            <a:ext cx="1584000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>
                <a:solidFill>
                  <a:schemeClr val="tx1"/>
                </a:solidFill>
              </a:rPr>
              <a:t>Dott.ssa Manuela Monti</a:t>
            </a:r>
            <a:endParaRPr lang="it-IT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801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1772816"/>
            <a:ext cx="8640960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it-IT" sz="2400" b="1" dirty="0"/>
              <a:t>individuare i rinforzi adeguati </a:t>
            </a:r>
            <a:r>
              <a:rPr lang="it-IT" sz="2400" b="1" dirty="0" smtClean="0"/>
              <a:t>all’alunno (tener </a:t>
            </a:r>
            <a:r>
              <a:rPr lang="it-IT" sz="2400" b="1" dirty="0"/>
              <a:t>presente che lo stesso oggetto, ad esempio, può costituire un rinforzo per un </a:t>
            </a:r>
            <a:r>
              <a:rPr lang="it-IT" sz="2400" b="1" dirty="0" smtClean="0"/>
              <a:t>individuo </a:t>
            </a:r>
            <a:r>
              <a:rPr lang="it-IT" sz="2400" b="1" dirty="0"/>
              <a:t>e non per un altro) e cambiarli quando perdono efficacia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t-IT" sz="2400" dirty="0"/>
              <a:t> sottolineare i comportamenti desiderati </a:t>
            </a:r>
            <a:r>
              <a:rPr lang="it-IT" sz="2400" dirty="0" smtClean="0"/>
              <a:t>dell’alunno con </a:t>
            </a:r>
            <a:r>
              <a:rPr lang="it-IT" sz="2400" dirty="0"/>
              <a:t>ampie ed evidenti gratificazioni</a:t>
            </a:r>
          </a:p>
          <a:p>
            <a:r>
              <a:rPr lang="it-IT" sz="2400" b="1" dirty="0"/>
              <a:t>non punire </a:t>
            </a:r>
            <a:r>
              <a:rPr lang="it-IT" sz="2400" b="1" dirty="0" smtClean="0"/>
              <a:t>l’alunno iperattivo </a:t>
            </a:r>
            <a:r>
              <a:rPr lang="it-IT" sz="2400" b="1" dirty="0"/>
              <a:t>togliendo l’intervallo, l’attività di palestra o qualsiasi attività lo veda in movimento, in quanto ha molto bisogno di scaricare la tensione e di socializzare con i compagni</a:t>
            </a:r>
          </a:p>
          <a:p>
            <a:pPr marL="285750" indent="-285750">
              <a:buFontTx/>
              <a:buChar char="-"/>
            </a:pPr>
            <a:endParaRPr lang="it-IT" dirty="0"/>
          </a:p>
        </p:txBody>
      </p:sp>
      <p:pic>
        <p:nvPicPr>
          <p:cNvPr id="5" name="Picture 4" descr="http://www.comune.villafrancapiemonte.to.it/public/scuola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1198"/>
            <a:ext cx="1584000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3059832" y="6344989"/>
            <a:ext cx="2895600" cy="365125"/>
          </a:xfrm>
        </p:spPr>
        <p:txBody>
          <a:bodyPr/>
          <a:lstStyle/>
          <a:p>
            <a:r>
              <a:rPr lang="it-IT" dirty="0" smtClean="0">
                <a:solidFill>
                  <a:schemeClr val="tx1"/>
                </a:solidFill>
              </a:rPr>
              <a:t>Dott.ssa Manuela Monti</a:t>
            </a:r>
            <a:endParaRPr lang="it-IT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775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395536" y="1772816"/>
            <a:ext cx="8352928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/>
              <a:t>-</a:t>
            </a:r>
            <a:r>
              <a:rPr lang="it-IT" sz="2400" dirty="0" smtClean="0"/>
              <a:t>usare </a:t>
            </a:r>
            <a:r>
              <a:rPr lang="it-IT" sz="2400" dirty="0"/>
              <a:t>motivazioni utili e giustificabili agli occhi dei compagni per far muovere </a:t>
            </a:r>
            <a:r>
              <a:rPr lang="it-IT" sz="2400" dirty="0" smtClean="0"/>
              <a:t>l’alunno durante </a:t>
            </a:r>
            <a:r>
              <a:rPr lang="it-IT" sz="2400" dirty="0"/>
              <a:t>le ore di lezione, anticipando comportamenti di irrequietezza( es. cancella la lavagna, vai a prendere quella tale cosa...)</a:t>
            </a:r>
          </a:p>
          <a:p>
            <a:r>
              <a:rPr lang="it-IT" sz="2400" dirty="0"/>
              <a:t>- non creare situazioni di competizione con i compagni</a:t>
            </a:r>
          </a:p>
          <a:p>
            <a:r>
              <a:rPr lang="it-IT" sz="2400" dirty="0"/>
              <a:t>- valorizzare la qualità del lavoro(anche se a volte può risultare inferiore a quello dei compagni) più che i tempi di esecuzione</a:t>
            </a:r>
          </a:p>
          <a:p>
            <a:r>
              <a:rPr lang="it-IT" dirty="0"/>
              <a:t>- </a:t>
            </a:r>
            <a:r>
              <a:rPr lang="it-IT" sz="2400" dirty="0"/>
              <a:t>utilizzare strategicamente i punti di forza </a:t>
            </a:r>
            <a:r>
              <a:rPr lang="it-IT" sz="2400" dirty="0" smtClean="0"/>
              <a:t>dell’alunno, </a:t>
            </a:r>
            <a:r>
              <a:rPr lang="it-IT" sz="2400" dirty="0"/>
              <a:t>per qualificarlo agli occhi dei compagni e farlo sentire maggiormente  adeguato </a:t>
            </a:r>
          </a:p>
          <a:p>
            <a:r>
              <a:rPr lang="it-IT" sz="2400" dirty="0"/>
              <a:t> </a:t>
            </a:r>
          </a:p>
          <a:p>
            <a:r>
              <a:rPr lang="it-IT" dirty="0"/>
              <a:t>      </a:t>
            </a:r>
          </a:p>
          <a:p>
            <a:r>
              <a:rPr lang="it-IT" dirty="0"/>
              <a:t> </a:t>
            </a:r>
          </a:p>
          <a:p>
            <a:r>
              <a:rPr lang="it-IT" dirty="0"/>
              <a:t> </a:t>
            </a:r>
          </a:p>
          <a:p>
            <a:r>
              <a:rPr lang="it-IT" dirty="0"/>
              <a:t> </a:t>
            </a:r>
          </a:p>
          <a:p>
            <a:r>
              <a:rPr lang="it-IT" dirty="0"/>
              <a:t> </a:t>
            </a:r>
          </a:p>
          <a:p>
            <a:r>
              <a:rPr lang="it-IT" dirty="0"/>
              <a:t> </a:t>
            </a:r>
          </a:p>
          <a:p>
            <a:r>
              <a:rPr lang="it-IT" dirty="0"/>
              <a:t> </a:t>
            </a:r>
          </a:p>
        </p:txBody>
      </p:sp>
      <p:pic>
        <p:nvPicPr>
          <p:cNvPr id="5" name="Picture 4" descr="http://www.comune.villafrancapiemonte.to.it/public/scuola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1198"/>
            <a:ext cx="1584000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>
                <a:solidFill>
                  <a:schemeClr val="tx1"/>
                </a:solidFill>
              </a:rPr>
              <a:t>Dott.ssa Manuela Monti</a:t>
            </a:r>
            <a:endParaRPr lang="it-IT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996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IPOTESI EZIOLOGICHE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it-IT" sz="2400"/>
              <a:t>Fattori neurobiologici (alterazioni a carico dei lobi frontali)</a:t>
            </a:r>
          </a:p>
          <a:p>
            <a:r>
              <a:rPr lang="it-IT" sz="2400"/>
              <a:t>Fattori genetici (base ereditaria del disturbo)</a:t>
            </a:r>
          </a:p>
          <a:p>
            <a:r>
              <a:rPr lang="it-IT" sz="2400"/>
              <a:t>Fattori ambientali (condizioni socio-economiche familiari, lo stile nutritivo, esposizione prenatale a sostanze tossiche, l’assunzione di specifici farmaci)</a:t>
            </a:r>
          </a:p>
          <a:p>
            <a:r>
              <a:rPr lang="it-IT" sz="2400"/>
              <a:t>Fattori psicologici (</a:t>
            </a:r>
            <a:r>
              <a:rPr lang="it-IT" sz="2400" u="sng"/>
              <a:t>specifiche modalità disfunzionali utilizzate dai genitori per interagire col bambino</a:t>
            </a:r>
            <a:r>
              <a:rPr lang="it-IT" sz="240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>
            <a:spLocks noChangeArrowheads="1"/>
          </p:cNvSpPr>
          <p:nvPr/>
        </p:nvSpPr>
        <p:spPr bwMode="auto">
          <a:xfrm>
            <a:off x="539750" y="260350"/>
            <a:ext cx="8135938" cy="575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GB" sz="2400" b="1" dirty="0" err="1">
                <a:solidFill>
                  <a:srgbClr val="FF0000"/>
                </a:solidFill>
                <a:latin typeface="Verdana" pitchFamily="34" charset="0"/>
              </a:rPr>
              <a:t>Comportamenti</a:t>
            </a:r>
            <a:r>
              <a:rPr lang="en-GB" sz="2400" b="1" dirty="0">
                <a:solidFill>
                  <a:srgbClr val="FF0000"/>
                </a:solidFill>
                <a:latin typeface="Verdana" pitchFamily="34" charset="0"/>
              </a:rPr>
              <a:t> </a:t>
            </a:r>
            <a:r>
              <a:rPr lang="en-GB" sz="2400" b="1" dirty="0" err="1">
                <a:solidFill>
                  <a:srgbClr val="FF0000"/>
                </a:solidFill>
                <a:latin typeface="Verdana" pitchFamily="34" charset="0"/>
              </a:rPr>
              <a:t>problema</a:t>
            </a:r>
            <a:endParaRPr lang="en-GB" sz="2400" b="1" dirty="0">
              <a:solidFill>
                <a:srgbClr val="FF0000"/>
              </a:solidFill>
              <a:latin typeface="Verdana" pitchFamily="34" charset="0"/>
            </a:endParaRPr>
          </a:p>
          <a:p>
            <a: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GB" b="1" dirty="0">
              <a:solidFill>
                <a:srgbClr val="FF0000"/>
              </a:solidFill>
              <a:latin typeface="Verdana" pitchFamily="34" charset="0"/>
            </a:endParaRPr>
          </a:p>
          <a:p>
            <a:pPr algn="just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La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funzione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del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comportamento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problema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è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prevalentemente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comunicativa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ed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in parte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minore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di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regolazione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del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flusso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di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stimolazioni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e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di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sensazioni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.</a:t>
            </a:r>
          </a:p>
          <a:p>
            <a:pPr algn="just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GB" sz="2400" dirty="0">
              <a:solidFill>
                <a:schemeClr val="tx1"/>
              </a:solidFill>
              <a:latin typeface="Verdana" pitchFamily="34" charset="0"/>
            </a:endParaRPr>
          </a:p>
          <a:p>
            <a:pPr algn="just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I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messaggi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non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sono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di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facile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interpretazione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.</a:t>
            </a:r>
          </a:p>
          <a:p>
            <a:pPr algn="just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GB" sz="2400" dirty="0">
              <a:solidFill>
                <a:schemeClr val="tx1"/>
              </a:solidFill>
              <a:latin typeface="Verdana" pitchFamily="34" charset="0"/>
            </a:endParaRPr>
          </a:p>
          <a:p>
            <a:pPr algn="just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GB" sz="2400" dirty="0">
              <a:solidFill>
                <a:schemeClr val="tx1"/>
              </a:solidFill>
              <a:latin typeface="Verdana" pitchFamily="34" charset="0"/>
            </a:endParaRPr>
          </a:p>
          <a:p>
            <a:pPr algn="just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E’ 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dunque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necessario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mettere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in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atto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una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serie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di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strategie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per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comprendere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la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funzione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del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comportamento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e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progettare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un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intervento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di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sostituzione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. </a:t>
            </a:r>
          </a:p>
          <a:p>
            <a: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GB" sz="2400" b="1" dirty="0">
              <a:solidFill>
                <a:srgbClr val="FF0000"/>
              </a:solidFill>
              <a:latin typeface="Verdana" pitchFamily="34" charset="0"/>
            </a:endParaRPr>
          </a:p>
          <a:p>
            <a: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GB" sz="2400" b="1" dirty="0">
              <a:solidFill>
                <a:srgbClr val="FF0000"/>
              </a:solidFill>
              <a:latin typeface="Verdana" pitchFamily="34" charset="0"/>
            </a:endParaRPr>
          </a:p>
          <a:p>
            <a: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b="1" dirty="0">
              <a:solidFill>
                <a:srgbClr val="FF0000"/>
              </a:solidFill>
              <a:latin typeface="Verdana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9700" y="5229225"/>
            <a:ext cx="3009900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>
            <a:spLocks noChangeArrowheads="1"/>
          </p:cNvSpPr>
          <p:nvPr/>
        </p:nvSpPr>
        <p:spPr bwMode="auto">
          <a:xfrm>
            <a:off x="179512" y="332656"/>
            <a:ext cx="8642350" cy="6275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GB" sz="2400" dirty="0">
              <a:solidFill>
                <a:srgbClr val="FFFF00"/>
              </a:solidFill>
              <a:latin typeface="Verdana" pitchFamily="34" charset="0"/>
            </a:endParaRPr>
          </a:p>
          <a:p>
            <a: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GB" sz="2400" dirty="0">
              <a:solidFill>
                <a:srgbClr val="FFFF00"/>
              </a:solidFill>
              <a:latin typeface="Verdana" pitchFamily="34" charset="0"/>
            </a:endParaRPr>
          </a:p>
          <a:p>
            <a: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GB" sz="2400" b="1" dirty="0">
                <a:solidFill>
                  <a:srgbClr val="FF0000"/>
                </a:solidFill>
                <a:latin typeface="Verdana" pitchFamily="34" charset="0"/>
              </a:rPr>
              <a:t> </a:t>
            </a:r>
            <a:endParaRPr lang="en-GB" sz="2400" b="1" dirty="0" smtClean="0">
              <a:solidFill>
                <a:srgbClr val="FF0000"/>
              </a:solidFill>
              <a:latin typeface="Verdana" pitchFamily="34" charset="0"/>
            </a:endParaRPr>
          </a:p>
          <a:p>
            <a: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GB" sz="2400" b="1" dirty="0" smtClean="0">
              <a:solidFill>
                <a:srgbClr val="FF0000"/>
              </a:solidFill>
              <a:latin typeface="Verdana" pitchFamily="34" charset="0"/>
            </a:endParaRPr>
          </a:p>
          <a:p>
            <a: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GB" sz="2400" b="1" dirty="0" smtClean="0">
              <a:solidFill>
                <a:srgbClr val="FF0000"/>
              </a:solidFill>
              <a:latin typeface="Verdana" pitchFamily="34" charset="0"/>
            </a:endParaRPr>
          </a:p>
          <a:p>
            <a: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GB" sz="2400" b="1" dirty="0" smtClean="0">
              <a:solidFill>
                <a:srgbClr val="FF0000"/>
              </a:solidFill>
              <a:latin typeface="Verdana" pitchFamily="34" charset="0"/>
            </a:endParaRPr>
          </a:p>
          <a:p>
            <a: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GB" sz="2400" b="1" dirty="0" smtClean="0">
              <a:solidFill>
                <a:srgbClr val="FF0000"/>
              </a:solidFill>
              <a:latin typeface="Verdana" pitchFamily="34" charset="0"/>
            </a:endParaRPr>
          </a:p>
          <a:p>
            <a: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GB" sz="2400" b="1" dirty="0" smtClean="0">
              <a:solidFill>
                <a:srgbClr val="FF0000"/>
              </a:solidFill>
              <a:latin typeface="Verdana" pitchFamily="34" charset="0"/>
            </a:endParaRPr>
          </a:p>
          <a:p>
            <a: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GB" sz="2400" b="1" dirty="0" smtClean="0">
              <a:solidFill>
                <a:srgbClr val="FF0000"/>
              </a:solidFill>
              <a:latin typeface="Verdana" pitchFamily="34" charset="0"/>
            </a:endParaRPr>
          </a:p>
          <a:p>
            <a: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GB" sz="2400" b="1" dirty="0" smtClean="0">
              <a:solidFill>
                <a:srgbClr val="FF0000"/>
              </a:solidFill>
              <a:latin typeface="Verdana" pitchFamily="34" charset="0"/>
            </a:endParaRPr>
          </a:p>
          <a:p>
            <a: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GB" sz="2400" b="1" dirty="0" smtClean="0">
              <a:solidFill>
                <a:srgbClr val="FF0000"/>
              </a:solidFill>
              <a:latin typeface="Verdana" pitchFamily="34" charset="0"/>
            </a:endParaRPr>
          </a:p>
          <a:p>
            <a: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GB" sz="2400" b="1" dirty="0" smtClean="0">
              <a:solidFill>
                <a:srgbClr val="FF0000"/>
              </a:solidFill>
              <a:latin typeface="Verdana" pitchFamily="34" charset="0"/>
            </a:endParaRPr>
          </a:p>
          <a:p>
            <a: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GB" sz="2400" b="1" dirty="0" smtClean="0">
              <a:solidFill>
                <a:srgbClr val="FF0000"/>
              </a:solidFill>
              <a:latin typeface="Verdana" pitchFamily="34" charset="0"/>
            </a:endParaRPr>
          </a:p>
          <a:p>
            <a: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GB" sz="2400" b="1" dirty="0" smtClean="0">
              <a:solidFill>
                <a:srgbClr val="FF0000"/>
              </a:solidFill>
              <a:latin typeface="Verdana" pitchFamily="34" charset="0"/>
            </a:endParaRPr>
          </a:p>
          <a:p>
            <a: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GB" sz="2400" b="1" dirty="0">
              <a:solidFill>
                <a:schemeClr val="tx1"/>
              </a:solidFill>
              <a:latin typeface="Verdana" pitchFamily="34" charset="0"/>
            </a:endParaRPr>
          </a:p>
          <a:p>
            <a: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GB" b="1" dirty="0">
              <a:solidFill>
                <a:srgbClr val="FF0000"/>
              </a:solidFill>
              <a:latin typeface="Verdana" pitchFamily="34" charset="0"/>
            </a:endParaRPr>
          </a:p>
          <a:p>
            <a: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GB" b="1" dirty="0">
              <a:solidFill>
                <a:srgbClr val="FF0000"/>
              </a:solidFill>
              <a:latin typeface="Verdana" pitchFamily="34" charset="0"/>
            </a:endParaRPr>
          </a:p>
          <a:p>
            <a: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GB" b="1" dirty="0">
              <a:solidFill>
                <a:srgbClr val="FF0000"/>
              </a:solidFill>
              <a:latin typeface="Verdana" pitchFamily="34" charset="0"/>
            </a:endParaRPr>
          </a:p>
          <a:p>
            <a: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GB" b="1" dirty="0">
              <a:solidFill>
                <a:srgbClr val="FF0000"/>
              </a:solidFill>
              <a:latin typeface="Verdana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04664"/>
            <a:ext cx="8433244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>
            <a:spLocks noChangeArrowheads="1"/>
          </p:cNvSpPr>
          <p:nvPr/>
        </p:nvSpPr>
        <p:spPr bwMode="auto">
          <a:xfrm>
            <a:off x="251520" y="404664"/>
            <a:ext cx="8640960" cy="590431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it-IT" b="1" dirty="0" smtClean="0">
                <a:solidFill>
                  <a:srgbClr val="FF0000"/>
                </a:solidFill>
                <a:latin typeface="Verdana" pitchFamily="34" charset="0"/>
              </a:rPr>
              <a:t>UNA BUONA RELAZIONE INSEGNANTE – ALUNNO</a:t>
            </a:r>
          </a:p>
          <a:p>
            <a: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b="1" dirty="0" smtClean="0">
              <a:solidFill>
                <a:srgbClr val="FF0000"/>
              </a:solidFill>
              <a:latin typeface="Verdana" pitchFamily="34" charset="0"/>
            </a:endParaRPr>
          </a:p>
          <a:p>
            <a: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it-IT" b="1" dirty="0" smtClean="0">
                <a:latin typeface="Verdana" pitchFamily="34" charset="0"/>
              </a:rPr>
              <a:t>Una buona relazione è più della somma delle sue parti(ascolto,empatia,</a:t>
            </a:r>
            <a:r>
              <a:rPr lang="it-IT" b="1" dirty="0" err="1" smtClean="0">
                <a:latin typeface="Verdana" pitchFamily="34" charset="0"/>
              </a:rPr>
              <a:t>aiuto…</a:t>
            </a:r>
            <a:r>
              <a:rPr lang="it-IT" b="1" dirty="0" smtClean="0">
                <a:latin typeface="Verdana" pitchFamily="34" charset="0"/>
              </a:rPr>
              <a:t>.)</a:t>
            </a:r>
          </a:p>
          <a:p>
            <a: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it-IT" b="1" dirty="0" smtClean="0">
                <a:latin typeface="Verdana" pitchFamily="34" charset="0"/>
              </a:rPr>
              <a:t>Una buona relazione ha bisogno:</a:t>
            </a:r>
          </a:p>
          <a:p>
            <a:pPr marL="342900" indent="-342900">
              <a:lnSpc>
                <a:spcPct val="93000"/>
              </a:lnSpc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it-IT" b="1" dirty="0" smtClean="0">
                <a:latin typeface="Verdana" pitchFamily="34" charset="0"/>
              </a:rPr>
              <a:t>Tempo</a:t>
            </a:r>
          </a:p>
          <a:p>
            <a:pPr marL="342900" indent="-342900">
              <a:lnSpc>
                <a:spcPct val="93000"/>
              </a:lnSpc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it-IT" b="1" dirty="0" smtClean="0">
                <a:latin typeface="Verdana" pitchFamily="34" charset="0"/>
              </a:rPr>
              <a:t>Ripetute occasioni</a:t>
            </a:r>
          </a:p>
          <a:p>
            <a:pPr marL="342900" indent="-342900">
              <a:lnSpc>
                <a:spcPct val="93000"/>
              </a:lnSpc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it-IT" b="1" dirty="0" smtClean="0">
                <a:latin typeface="Verdana" pitchFamily="34" charset="0"/>
              </a:rPr>
              <a:t>Essere una guida sicura con l’obiettivo di andare un po’ più in là</a:t>
            </a:r>
          </a:p>
          <a:p>
            <a:pPr marL="342900" indent="-342900">
              <a:lnSpc>
                <a:spcPct val="93000"/>
              </a:lnSpc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it-IT" b="1" dirty="0" smtClean="0">
                <a:latin typeface="Verdana" pitchFamily="34" charset="0"/>
              </a:rPr>
              <a:t>Svincolo dalla necessità di soddisfare i bisogni di sentirsi efficaci, amati, sicuri del tragitto e degli esiti</a:t>
            </a:r>
          </a:p>
          <a:p>
            <a:pPr marL="342900" indent="-342900">
              <a:lnSpc>
                <a:spcPct val="93000"/>
              </a:lnSpc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it-IT" b="1" dirty="0" smtClean="0">
                <a:latin typeface="Verdana" pitchFamily="34" charset="0"/>
              </a:rPr>
              <a:t>Svincolo dalla paura del contatto con il proprio vissuto emotivo</a:t>
            </a:r>
          </a:p>
          <a:p>
            <a:pPr marL="342900" indent="-342900">
              <a:lnSpc>
                <a:spcPct val="93000"/>
              </a:lnSpc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it-IT" b="1" dirty="0" smtClean="0">
                <a:latin typeface="Verdana" pitchFamily="34" charset="0"/>
              </a:rPr>
              <a:t>Saper convivere con dubbi, insuccessi, difficoltà</a:t>
            </a:r>
          </a:p>
          <a:p>
            <a:pPr marL="342900" indent="-342900">
              <a:lnSpc>
                <a:spcPct val="93000"/>
              </a:lnSpc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it-IT" b="1" dirty="0" smtClean="0">
                <a:latin typeface="Verdana" pitchFamily="34" charset="0"/>
              </a:rPr>
              <a:t>Saper affrontare la resistenza dell’altro..all’apprendimento, alle richieste comportamentali.</a:t>
            </a:r>
          </a:p>
          <a:p>
            <a:pPr marL="342900" indent="-342900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it-IT" b="1" dirty="0" smtClean="0">
                <a:latin typeface="Verdana" pitchFamily="34" charset="0"/>
              </a:rPr>
              <a:t>Non è facile creare una relazione costruttiva con un alunno difficile.</a:t>
            </a:r>
          </a:p>
          <a:p>
            <a:pPr marL="342900" indent="-342900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it-IT" b="1" dirty="0" smtClean="0">
                <a:latin typeface="Verdana" pitchFamily="34" charset="0"/>
              </a:rPr>
              <a:t>UNA BUONA RELAZIONE E’ UN PUNTO </a:t>
            </a:r>
            <a:r>
              <a:rPr lang="it-IT" b="1" dirty="0" err="1" smtClean="0">
                <a:latin typeface="Verdana" pitchFamily="34" charset="0"/>
              </a:rPr>
              <a:t>DI</a:t>
            </a:r>
            <a:r>
              <a:rPr lang="it-IT" b="1" dirty="0" smtClean="0">
                <a:latin typeface="Verdana" pitchFamily="34" charset="0"/>
              </a:rPr>
              <a:t> PARTENZA IMPRESCINDIBILE.</a:t>
            </a:r>
          </a:p>
          <a:p>
            <a:pPr marL="342900" indent="-342900">
              <a:lnSpc>
                <a:spcPct val="93000"/>
              </a:lnSpc>
              <a:buClr>
                <a:srgbClr val="000000"/>
              </a:buClr>
              <a:buSzPct val="100000"/>
              <a:buFont typeface="+mj-lt"/>
              <a:buAutoNum type="arabicPeriod"/>
            </a:pPr>
            <a:endParaRPr lang="it-IT" b="1" dirty="0" smtClean="0">
              <a:latin typeface="Verdana" pitchFamily="34" charset="0"/>
            </a:endParaRPr>
          </a:p>
          <a:p>
            <a: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b="1" dirty="0">
              <a:solidFill>
                <a:srgbClr val="FF0000"/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it-IT" dirty="0" smtClean="0"/>
              <a:t>Parlando di comportamento-problema, è sempre importante specificare il comportamento in termini di azioni osservabili e misurabili senza opinioni personale , giudizi o ipotesi.</a:t>
            </a:r>
          </a:p>
          <a:p>
            <a:pPr algn="just">
              <a:buNone/>
            </a:pPr>
            <a:endParaRPr lang="it-IT" dirty="0" smtClean="0"/>
          </a:p>
          <a:p>
            <a:pPr algn="just">
              <a:buNone/>
            </a:pPr>
            <a:endParaRPr lang="it-IT" dirty="0" smtClean="0"/>
          </a:p>
          <a:p>
            <a:pPr algn="just">
              <a:buNone/>
            </a:pPr>
            <a:endParaRPr lang="it-IT" dirty="0" smtClean="0"/>
          </a:p>
          <a:p>
            <a:pPr algn="just">
              <a:buNone/>
            </a:pPr>
            <a:r>
              <a:rPr lang="it-IT" dirty="0" smtClean="0"/>
              <a:t>Definire per chi sono problematici i problemi.</a:t>
            </a:r>
          </a:p>
          <a:p>
            <a: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GB" sz="2600" b="1" dirty="0" err="1" smtClean="0">
                <a:solidFill>
                  <a:srgbClr val="FF0000"/>
                </a:solidFill>
                <a:latin typeface="Verdana" pitchFamily="34" charset="0"/>
              </a:rPr>
              <a:t>Elenco</a:t>
            </a:r>
            <a:r>
              <a:rPr lang="en-GB" sz="2600" b="1" dirty="0" smtClean="0">
                <a:solidFill>
                  <a:srgbClr val="FF0000"/>
                </a:solidFill>
                <a:latin typeface="Verdana" pitchFamily="34" charset="0"/>
              </a:rPr>
              <a:t> </a:t>
            </a:r>
            <a:r>
              <a:rPr lang="en-GB" sz="2600" b="1" dirty="0" err="1" smtClean="0">
                <a:solidFill>
                  <a:srgbClr val="FF0000"/>
                </a:solidFill>
                <a:latin typeface="Verdana" pitchFamily="34" charset="0"/>
              </a:rPr>
              <a:t>conportamentamenti</a:t>
            </a:r>
            <a:r>
              <a:rPr lang="en-GB" sz="2600" b="1" dirty="0" smtClean="0">
                <a:solidFill>
                  <a:srgbClr val="FF0000"/>
                </a:solidFill>
                <a:latin typeface="Verdana" pitchFamily="34" charset="0"/>
              </a:rPr>
              <a:t> </a:t>
            </a:r>
            <a:r>
              <a:rPr lang="en-GB" sz="2600" b="1" dirty="0" err="1" smtClean="0">
                <a:solidFill>
                  <a:srgbClr val="FF0000"/>
                </a:solidFill>
                <a:latin typeface="Verdana" pitchFamily="34" charset="0"/>
              </a:rPr>
              <a:t>problematici</a:t>
            </a:r>
            <a:endParaRPr lang="en-GB" sz="2600" b="1" dirty="0" smtClean="0">
              <a:solidFill>
                <a:srgbClr val="FF0000"/>
              </a:solidFill>
              <a:latin typeface="Verdana" pitchFamily="34" charset="0"/>
            </a:endParaRPr>
          </a:p>
          <a:p>
            <a: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GB" sz="2600" dirty="0" err="1" smtClean="0">
                <a:latin typeface="Verdana" pitchFamily="34" charset="0"/>
              </a:rPr>
              <a:t>Stilare</a:t>
            </a:r>
            <a:r>
              <a:rPr lang="en-GB" sz="2600" dirty="0" smtClean="0">
                <a:latin typeface="Verdana" pitchFamily="34" charset="0"/>
              </a:rPr>
              <a:t> un </a:t>
            </a:r>
            <a:r>
              <a:rPr lang="en-GB" sz="2600" dirty="0" err="1" smtClean="0">
                <a:latin typeface="Verdana" pitchFamily="34" charset="0"/>
              </a:rPr>
              <a:t>elenco</a:t>
            </a:r>
            <a:r>
              <a:rPr lang="en-GB" sz="2600" dirty="0" smtClean="0">
                <a:latin typeface="Verdana" pitchFamily="34" charset="0"/>
              </a:rPr>
              <a:t> </a:t>
            </a:r>
            <a:r>
              <a:rPr lang="en-GB" sz="2600" dirty="0" err="1" smtClean="0">
                <a:latin typeface="Verdana" pitchFamily="34" charset="0"/>
              </a:rPr>
              <a:t>di</a:t>
            </a:r>
            <a:r>
              <a:rPr lang="en-GB" sz="2600" dirty="0" smtClean="0">
                <a:latin typeface="Verdana" pitchFamily="34" charset="0"/>
              </a:rPr>
              <a:t> </a:t>
            </a:r>
            <a:r>
              <a:rPr lang="en-GB" sz="2600" dirty="0" err="1" smtClean="0">
                <a:latin typeface="Verdana" pitchFamily="34" charset="0"/>
              </a:rPr>
              <a:t>comportamenti</a:t>
            </a:r>
            <a:r>
              <a:rPr lang="en-GB" sz="2600" dirty="0" smtClean="0">
                <a:latin typeface="Verdana" pitchFamily="34" charset="0"/>
              </a:rPr>
              <a:t> </a:t>
            </a:r>
            <a:r>
              <a:rPr lang="en-GB" sz="2600" dirty="0" err="1" smtClean="0">
                <a:latin typeface="Verdana" pitchFamily="34" charset="0"/>
              </a:rPr>
              <a:t>problematici</a:t>
            </a:r>
            <a:r>
              <a:rPr lang="en-GB" sz="2600" dirty="0" smtClean="0">
                <a:latin typeface="Verdana" pitchFamily="34" charset="0"/>
              </a:rPr>
              <a:t> </a:t>
            </a:r>
            <a:r>
              <a:rPr lang="en-GB" sz="2600" dirty="0" err="1" smtClean="0">
                <a:latin typeface="Verdana" pitchFamily="34" charset="0"/>
              </a:rPr>
              <a:t>condivisi</a:t>
            </a:r>
            <a:r>
              <a:rPr lang="en-GB" sz="2600" dirty="0" smtClean="0">
                <a:latin typeface="Verdana" pitchFamily="34" charset="0"/>
              </a:rPr>
              <a:t>.</a:t>
            </a:r>
          </a:p>
          <a:p>
            <a:pPr algn="just">
              <a:buNone/>
            </a:pPr>
            <a:endParaRPr lang="it-IT" dirty="0" smtClean="0"/>
          </a:p>
          <a:p>
            <a:pPr algn="just">
              <a:buNone/>
            </a:pPr>
            <a:endParaRPr lang="it-IT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2348880"/>
            <a:ext cx="5256584" cy="1729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>
            <a:spLocks noChangeArrowheads="1"/>
          </p:cNvSpPr>
          <p:nvPr/>
        </p:nvSpPr>
        <p:spPr bwMode="auto">
          <a:xfrm>
            <a:off x="468313" y="404813"/>
            <a:ext cx="7920037" cy="6618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GB" sz="2400" dirty="0" err="1" smtClean="0">
                <a:solidFill>
                  <a:schemeClr val="tx1"/>
                </a:solidFill>
                <a:latin typeface="Verdana" pitchFamily="34" charset="0"/>
              </a:rPr>
              <a:t>Individuazione</a:t>
            </a:r>
            <a:r>
              <a:rPr lang="en-GB" sz="2400" dirty="0" smtClean="0">
                <a:solidFill>
                  <a:schemeClr val="tx1"/>
                </a:solidFill>
                <a:latin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della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funzione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del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comportamento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(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analisi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funzionale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)</a:t>
            </a:r>
          </a:p>
          <a:p>
            <a: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GB" sz="2400" dirty="0">
              <a:solidFill>
                <a:srgbClr val="FFFF00"/>
              </a:solidFill>
              <a:latin typeface="Verdana" pitchFamily="34" charset="0"/>
            </a:endParaRPr>
          </a:p>
          <a:p>
            <a: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AutoNum type="arabicParenR"/>
            </a:pPr>
            <a:endParaRPr lang="en-GB" sz="2400" dirty="0">
              <a:solidFill>
                <a:srgbClr val="FFFF00"/>
              </a:solidFill>
              <a:latin typeface="Verdana" pitchFamily="34" charset="0"/>
            </a:endParaRPr>
          </a:p>
          <a:p>
            <a:pPr algn="just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Contestualizzare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il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comportamento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individuando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gli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antecedenti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che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influenzano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e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facilitano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l’emissione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del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comportamento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.</a:t>
            </a:r>
          </a:p>
          <a:p>
            <a:pPr algn="just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Gli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antecedenti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possono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avere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un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ruolo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motivante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ed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un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ruolo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più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orientato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alla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specifica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azione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(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momento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più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opportuno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, persona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maggiormente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recettiva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).</a:t>
            </a:r>
          </a:p>
          <a:p>
            <a:pPr algn="just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Importante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il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rapporto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molto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forte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tra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aspetti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emozionali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e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comportamento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problema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.</a:t>
            </a:r>
          </a:p>
          <a:p>
            <a:pPr algn="just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Nella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persona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disabile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è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spesso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presente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una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forte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reattività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emotiva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con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scarse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competenze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comunicative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ed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interpersonali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utili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per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gestire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 le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</a:rPr>
              <a:t>emozioni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</a:rPr>
              <a:t>.</a:t>
            </a:r>
          </a:p>
          <a:p>
            <a: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GB" sz="2400" dirty="0">
              <a:solidFill>
                <a:schemeClr val="tx1"/>
              </a:solidFill>
              <a:latin typeface="Verdana" pitchFamily="34" charset="0"/>
            </a:endParaRPr>
          </a:p>
          <a:p>
            <a: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GB" sz="2400" b="1" dirty="0">
              <a:solidFill>
                <a:schemeClr val="tx1"/>
              </a:solidFill>
              <a:latin typeface="Verdana" pitchFamily="34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5213" y="188913"/>
            <a:ext cx="2808287" cy="133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68313" y="333375"/>
            <a:ext cx="7416800" cy="59309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en-GB" sz="24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Più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la persona è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competente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nella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comunicazione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e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nell’interazione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e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meno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avrà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bisogno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di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strategie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diverse e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dannose</a:t>
            </a:r>
            <a:endParaRPr lang="en-GB" sz="24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en-GB" sz="2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Il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valore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funzionale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di un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comportamento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ne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crea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l’apprendimento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ed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il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mantenimento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en-GB" sz="2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Il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comportamento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in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questione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non cade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nel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vuoto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ma produce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degli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effetti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GB" sz="24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GB" sz="24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GB" sz="24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GB" sz="24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en-GB" sz="2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Per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considerare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gli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effetti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bisogna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tener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presente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due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meccanismi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di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apprendimento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</a:p>
          <a:p>
            <a:pPr marL="342900" indent="-342900">
              <a:lnSpc>
                <a:spcPct val="93000"/>
              </a:lnSpc>
              <a:buClr>
                <a:srgbClr val="000000"/>
              </a:buClr>
              <a:buSzPct val="100000"/>
              <a:buFont typeface="Arial" pitchFamily="34" charset="0"/>
              <a:buChar char="•"/>
              <a:defRPr/>
            </a:pPr>
            <a:r>
              <a:rPr lang="en-GB" sz="24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Rinforzo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positivo</a:t>
            </a:r>
            <a:endParaRPr lang="en-GB" sz="24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342900">
              <a:lnSpc>
                <a:spcPct val="93000"/>
              </a:lnSpc>
              <a:buClr>
                <a:srgbClr val="000000"/>
              </a:buClr>
              <a:buSzPct val="100000"/>
              <a:buFont typeface="Arial" pitchFamily="34" charset="0"/>
              <a:buChar char="•"/>
              <a:defRPr/>
            </a:pPr>
            <a:r>
              <a:rPr lang="en-GB" sz="24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Rinforzo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negativo</a:t>
            </a:r>
            <a:endParaRPr lang="en-GB" sz="24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342900">
              <a:lnSpc>
                <a:spcPct val="93000"/>
              </a:lnSpc>
              <a:buClr>
                <a:srgbClr val="000000"/>
              </a:buClr>
              <a:buSzPct val="100000"/>
              <a:buFont typeface="Arial" pitchFamily="34" charset="0"/>
              <a:buChar char="•"/>
              <a:defRPr/>
            </a:pPr>
            <a:endParaRPr lang="en-GB" sz="2400" dirty="0">
              <a:solidFill>
                <a:srgbClr val="FFFF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en-GB" sz="2400" dirty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8488" y="2492375"/>
            <a:ext cx="1563687" cy="192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 comportamenti problema rispondono a quattro funzioni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it-IT" dirty="0" smtClean="0"/>
              <a:t>Richiede qualcosa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Evita qualcosa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Chiede attenzione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err="1" smtClean="0"/>
              <a:t>Autostimolazione</a:t>
            </a:r>
            <a:r>
              <a:rPr lang="it-IT" dirty="0" smtClean="0"/>
              <a:t> /diminuzione di stimoli</a:t>
            </a:r>
          </a:p>
          <a:p>
            <a: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en-GB" sz="2600" dirty="0" err="1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Funzione</a:t>
            </a:r>
            <a:r>
              <a:rPr lang="en-GB" sz="2600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600" dirty="0" err="1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autoregolatoria</a:t>
            </a:r>
            <a:endParaRPr lang="en-GB" sz="2600" dirty="0" smtClean="0">
              <a:solidFill>
                <a:srgbClr val="FFFF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en-GB" sz="2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Esistono</a:t>
            </a:r>
            <a:r>
              <a:rPr lang="en-GB" sz="2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alcuni</a:t>
            </a:r>
            <a:r>
              <a:rPr lang="en-GB" sz="2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comportamenti</a:t>
            </a:r>
            <a:r>
              <a:rPr lang="en-GB" sz="2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problema</a:t>
            </a:r>
            <a:r>
              <a:rPr lang="en-GB" sz="2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che</a:t>
            </a:r>
            <a:r>
              <a:rPr lang="en-GB" sz="2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non </a:t>
            </a:r>
            <a:r>
              <a:rPr lang="en-GB" sz="2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hanno</a:t>
            </a:r>
            <a:r>
              <a:rPr lang="en-GB" sz="2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valenza</a:t>
            </a:r>
            <a:r>
              <a:rPr lang="en-GB" sz="2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comunicativa</a:t>
            </a:r>
            <a:r>
              <a:rPr lang="en-GB" sz="2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ma </a:t>
            </a:r>
            <a:r>
              <a:rPr lang="en-GB" sz="2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servono</a:t>
            </a:r>
            <a:r>
              <a:rPr lang="en-GB" sz="2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ad </a:t>
            </a:r>
            <a:r>
              <a:rPr lang="en-GB" sz="2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aumentare</a:t>
            </a:r>
            <a:r>
              <a:rPr lang="en-GB" sz="2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en-GB" sz="2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dondolare,giocherellare</a:t>
            </a:r>
            <a:r>
              <a:rPr lang="en-GB" sz="2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con </a:t>
            </a:r>
            <a:r>
              <a:rPr lang="en-GB" sz="2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oggetti</a:t>
            </a:r>
            <a:r>
              <a:rPr lang="en-GB" sz="2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GB" sz="2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mangiare</a:t>
            </a:r>
            <a:r>
              <a:rPr lang="en-GB" sz="2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tessuti</a:t>
            </a:r>
            <a:r>
              <a:rPr lang="en-GB" sz="2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…) o </a:t>
            </a:r>
            <a:r>
              <a:rPr lang="en-GB" sz="2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diminuire</a:t>
            </a:r>
            <a:r>
              <a:rPr lang="en-GB" sz="2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il</a:t>
            </a:r>
            <a:r>
              <a:rPr lang="en-GB" sz="2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flusso</a:t>
            </a:r>
            <a:r>
              <a:rPr lang="en-GB" sz="2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di</a:t>
            </a:r>
            <a:r>
              <a:rPr lang="en-GB" sz="2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stimolazioni</a:t>
            </a:r>
            <a:r>
              <a:rPr lang="en-GB" sz="2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en-GB" sz="2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stereotipie</a:t>
            </a:r>
            <a:r>
              <a:rPr lang="en-GB" sz="2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…)</a:t>
            </a:r>
          </a:p>
          <a:p>
            <a:pPr marL="514350" indent="-514350">
              <a:buFont typeface="+mj-lt"/>
              <a:buAutoNum type="arabicPeriod"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sz="3600" b="1" i="1" dirty="0" smtClean="0"/>
              <a:t>L’intervento sui comportamenti-problema </a:t>
            </a:r>
            <a:r>
              <a:rPr lang="it-IT" b="1" i="1" dirty="0" smtClean="0"/>
              <a:t/>
            </a:r>
            <a:br>
              <a:rPr lang="it-IT" b="1" i="1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764705"/>
            <a:ext cx="8229600" cy="5760640"/>
          </a:xfrm>
        </p:spPr>
        <p:txBody>
          <a:bodyPr>
            <a:normAutofit/>
          </a:bodyPr>
          <a:lstStyle/>
          <a:p>
            <a:endParaRPr lang="it-IT" dirty="0" smtClean="0"/>
          </a:p>
          <a:p>
            <a:pPr>
              <a:buNone/>
            </a:pPr>
            <a:r>
              <a:rPr lang="it-IT" dirty="0" err="1" smtClean="0"/>
              <a:t>•</a:t>
            </a:r>
            <a:r>
              <a:rPr lang="it-IT" b="1" dirty="0" err="1" smtClean="0"/>
              <a:t>Procedure</a:t>
            </a:r>
            <a:r>
              <a:rPr lang="it-IT" b="1" dirty="0" smtClean="0"/>
              <a:t> proattive: Consistono nella manipolazione degli eventi antecedenti per insegnare all’individuo un comportamento sostitutivo (nella funzione) con quello problema. Si cerca di insegnare nuove abilità così da rendere superfluo il comportamento problema. </a:t>
            </a:r>
          </a:p>
          <a:p>
            <a:pPr>
              <a:buNone/>
            </a:pPr>
            <a:r>
              <a:rPr lang="it-IT" dirty="0" err="1" smtClean="0"/>
              <a:t>•</a:t>
            </a:r>
            <a:r>
              <a:rPr lang="it-IT" b="1" dirty="0" err="1" smtClean="0"/>
              <a:t>Procedure</a:t>
            </a:r>
            <a:r>
              <a:rPr lang="it-IT" b="1" dirty="0" smtClean="0"/>
              <a:t> reattive: Consistono nel manipolare  la conseguenza per gestire il comportamento problematico</a:t>
            </a:r>
            <a:endParaRPr lang="it-IT" dirty="0" smtClean="0"/>
          </a:p>
          <a:p>
            <a:pPr>
              <a:buNone/>
            </a:pPr>
            <a:endParaRPr lang="it-IT" b="1" dirty="0" smtClean="0"/>
          </a:p>
          <a:p>
            <a:pPr>
              <a:buNone/>
            </a:pPr>
            <a:endParaRPr lang="it-IT" b="1" dirty="0" smtClean="0"/>
          </a:p>
          <a:p>
            <a:pPr>
              <a:buNone/>
            </a:pPr>
            <a:endParaRPr lang="it-IT" b="1" dirty="0" smtClean="0"/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it-IT" dirty="0" smtClean="0"/>
              <a:t>Discute e litiga per cose irrilevanti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Si fa la cacca addosso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Si vanta,fa lo spaccone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Ha pensieri ossessivi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Dipende dagli adulti in modo eccessivo(pretende troppa attenzione)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Piange spesso senza motivo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È crudele verso gli animali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È prepotente e sgradevole con gli altri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Si perde in fantasticherie e sogni ad occhi aperti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it-IT" dirty="0" smtClean="0"/>
              <a:t>10. Cerca di farsi del male</a:t>
            </a:r>
          </a:p>
          <a:p>
            <a:pPr>
              <a:buNone/>
            </a:pPr>
            <a:r>
              <a:rPr lang="it-IT" dirty="0" smtClean="0"/>
              <a:t>11. Maltratta /distrugge cose</a:t>
            </a:r>
          </a:p>
          <a:p>
            <a:pPr>
              <a:buNone/>
            </a:pPr>
            <a:r>
              <a:rPr lang="it-IT" dirty="0" smtClean="0"/>
              <a:t>12. Disobbedisce e non segue le istruzioni</a:t>
            </a:r>
          </a:p>
          <a:p>
            <a:pPr>
              <a:buNone/>
            </a:pPr>
            <a:r>
              <a:rPr lang="it-IT" dirty="0" smtClean="0"/>
              <a:t>13. Ha problemi di appetito</a:t>
            </a:r>
          </a:p>
          <a:p>
            <a:pPr>
              <a:buNone/>
            </a:pPr>
            <a:r>
              <a:rPr lang="it-IT" dirty="0" smtClean="0"/>
              <a:t>14. Mangia e beve sostanze non commestibili</a:t>
            </a:r>
          </a:p>
          <a:p>
            <a:pPr>
              <a:buNone/>
            </a:pPr>
            <a:r>
              <a:rPr lang="it-IT" dirty="0" smtClean="0"/>
              <a:t>15. Ha forti paure irragionevoli</a:t>
            </a:r>
          </a:p>
          <a:p>
            <a:pPr>
              <a:buNone/>
            </a:pPr>
            <a:r>
              <a:rPr lang="it-IT" dirty="0" smtClean="0"/>
              <a:t>16.Ha paura di fare e di pensare a qualcosa di sbagliato</a:t>
            </a:r>
          </a:p>
          <a:p>
            <a:pPr>
              <a:buNone/>
            </a:pPr>
            <a:r>
              <a:rPr lang="it-IT" dirty="0" smtClean="0"/>
              <a:t>17. Pensa di dover fare sempre tutto giusto e bene</a:t>
            </a:r>
          </a:p>
          <a:p>
            <a:pPr>
              <a:buNone/>
            </a:pPr>
            <a:r>
              <a:rPr lang="it-IT" dirty="0" smtClean="0"/>
              <a:t>18. Dice che nessuno gli vuole bene </a:t>
            </a:r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pPr>
              <a:buNone/>
            </a:pPr>
            <a:r>
              <a:rPr lang="it-IT" dirty="0" smtClean="0"/>
              <a:t>19. pensa/dice di non volere nulla</a:t>
            </a:r>
          </a:p>
          <a:p>
            <a:pPr>
              <a:buNone/>
            </a:pPr>
            <a:r>
              <a:rPr lang="it-IT" dirty="0" smtClean="0"/>
              <a:t>20. Litiga spesso</a:t>
            </a:r>
          </a:p>
          <a:p>
            <a:pPr>
              <a:buNone/>
            </a:pPr>
            <a:r>
              <a:rPr lang="it-IT" dirty="0" smtClean="0"/>
              <a:t>21. Sente voci inesistenti</a:t>
            </a:r>
          </a:p>
          <a:p>
            <a:pPr>
              <a:buNone/>
            </a:pPr>
            <a:r>
              <a:rPr lang="it-IT" dirty="0" smtClean="0"/>
              <a:t>22.È impulsivo</a:t>
            </a:r>
          </a:p>
          <a:p>
            <a:pPr>
              <a:buNone/>
            </a:pPr>
            <a:r>
              <a:rPr lang="it-IT" dirty="0" smtClean="0"/>
              <a:t>23. Dice bugie o imbroglia</a:t>
            </a:r>
          </a:p>
          <a:p>
            <a:pPr>
              <a:buNone/>
            </a:pPr>
            <a:r>
              <a:rPr lang="it-IT" dirty="0" smtClean="0"/>
              <a:t>24.Si mangia le unghie</a:t>
            </a:r>
          </a:p>
          <a:p>
            <a:pPr>
              <a:buNone/>
            </a:pPr>
            <a:r>
              <a:rPr lang="it-IT" dirty="0" smtClean="0"/>
              <a:t>25. È nervoso, allarmato e teso</a:t>
            </a:r>
          </a:p>
          <a:p>
            <a:pPr>
              <a:buNone/>
            </a:pPr>
            <a:r>
              <a:rPr lang="it-IT" dirty="0" smtClean="0"/>
              <a:t>26. Ha movimenti nervosi/tic</a:t>
            </a:r>
          </a:p>
          <a:p>
            <a:pPr>
              <a:buNone/>
            </a:pPr>
            <a:r>
              <a:rPr lang="it-IT" dirty="0" smtClean="0"/>
              <a:t>27. Ha incubi</a:t>
            </a:r>
          </a:p>
          <a:p>
            <a:pPr>
              <a:buNone/>
            </a:pPr>
            <a:r>
              <a:rPr lang="it-IT" dirty="0" smtClean="0"/>
              <a:t>28.Ha disturbi fisici inspiegabili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t-IT" dirty="0" smtClean="0"/>
              <a:t>29. Ha comportamenti aggressivi</a:t>
            </a:r>
          </a:p>
          <a:p>
            <a:pPr>
              <a:buNone/>
            </a:pPr>
            <a:r>
              <a:rPr lang="it-IT" dirty="0" smtClean="0"/>
              <a:t>30. Esibisce i genitali in pubblico</a:t>
            </a:r>
          </a:p>
          <a:p>
            <a:pPr>
              <a:buNone/>
            </a:pPr>
            <a:r>
              <a:rPr lang="it-IT" dirty="0" smtClean="0"/>
              <a:t>31. Si masturba in modo inappropriato</a:t>
            </a:r>
          </a:p>
          <a:p>
            <a:pPr>
              <a:buNone/>
            </a:pPr>
            <a:r>
              <a:rPr lang="it-IT" dirty="0" smtClean="0"/>
              <a:t>32. Si rifiuta di parlare</a:t>
            </a:r>
          </a:p>
          <a:p>
            <a:pPr>
              <a:buNone/>
            </a:pPr>
            <a:r>
              <a:rPr lang="it-IT" dirty="0" smtClean="0"/>
              <a:t>33. Ripete continuamente dei movimenti</a:t>
            </a:r>
          </a:p>
          <a:p>
            <a:pPr>
              <a:buNone/>
            </a:pPr>
            <a:r>
              <a:rPr lang="it-IT" dirty="0" smtClean="0"/>
              <a:t>34. Scappa di casa</a:t>
            </a:r>
          </a:p>
          <a:p>
            <a:pPr>
              <a:buNone/>
            </a:pPr>
            <a:r>
              <a:rPr lang="it-IT" dirty="0" smtClean="0"/>
              <a:t>35.Grida eccessivamente</a:t>
            </a:r>
          </a:p>
          <a:p>
            <a:pPr>
              <a:buNone/>
            </a:pPr>
            <a:r>
              <a:rPr lang="it-IT" dirty="0" smtClean="0"/>
              <a:t>36.Vede cose inesistenti</a:t>
            </a:r>
          </a:p>
          <a:p>
            <a:pPr>
              <a:buNone/>
            </a:pPr>
            <a:r>
              <a:rPr lang="it-IT" dirty="0" smtClean="0"/>
              <a:t>37. Ha tendenze piromani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t-IT" dirty="0" smtClean="0"/>
              <a:t>50. Si succhia il pollice/mani</a:t>
            </a:r>
          </a:p>
          <a:p>
            <a:pPr>
              <a:buNone/>
            </a:pPr>
            <a:r>
              <a:rPr lang="it-IT" dirty="0" smtClean="0"/>
              <a:t>51. È ossessionato dall’igiene/pulisce</a:t>
            </a:r>
          </a:p>
          <a:p>
            <a:pPr>
              <a:buNone/>
            </a:pPr>
            <a:r>
              <a:rPr lang="it-IT" dirty="0" smtClean="0"/>
              <a:t>52.È poco attivo, lento, senza energia</a:t>
            </a:r>
          </a:p>
          <a:p>
            <a:pPr>
              <a:buNone/>
            </a:pPr>
            <a:r>
              <a:rPr lang="it-IT" dirty="0" smtClean="0"/>
              <a:t>53. È infelice/triste</a:t>
            </a:r>
          </a:p>
          <a:p>
            <a:pPr>
              <a:buNone/>
            </a:pPr>
            <a:r>
              <a:rPr lang="it-IT" dirty="0" smtClean="0"/>
              <a:t>54. Beve alcool,usa droghe</a:t>
            </a:r>
          </a:p>
          <a:p>
            <a:pPr>
              <a:buNone/>
            </a:pPr>
            <a:r>
              <a:rPr lang="it-IT" dirty="0" smtClean="0"/>
              <a:t>55.Si fa la pipì addosso di giorno/ di notte</a:t>
            </a:r>
          </a:p>
          <a:p>
            <a:pPr>
              <a:buNone/>
            </a:pPr>
            <a:r>
              <a:rPr lang="it-IT" dirty="0" smtClean="0"/>
              <a:t>56.È chiuso in sé </a:t>
            </a:r>
          </a:p>
          <a:p>
            <a:pPr>
              <a:buNone/>
            </a:pPr>
            <a:r>
              <a:rPr lang="it-IT" dirty="0" smtClean="0"/>
              <a:t>57.Non tollera la frustrazione</a:t>
            </a:r>
          </a:p>
          <a:p>
            <a:pPr>
              <a:buNone/>
            </a:pPr>
            <a:r>
              <a:rPr lang="it-IT" dirty="0" smtClean="0"/>
              <a:t>58.Vomita e/o rumina il cibo</a:t>
            </a:r>
          </a:p>
          <a:p>
            <a:pPr>
              <a:buNone/>
            </a:pPr>
            <a:r>
              <a:rPr lang="it-IT" sz="1700" dirty="0" smtClean="0"/>
              <a:t>(tratto da profilo </a:t>
            </a:r>
            <a:r>
              <a:rPr lang="it-IT" sz="1700" dirty="0" err="1" smtClean="0"/>
              <a:t>gen.dei</a:t>
            </a:r>
            <a:r>
              <a:rPr lang="it-IT" sz="1700" dirty="0" smtClean="0"/>
              <a:t> tratti psicopatologici </a:t>
            </a:r>
            <a:r>
              <a:rPr lang="it-IT" sz="1700" dirty="0" err="1" smtClean="0"/>
              <a:t>Achenbach</a:t>
            </a:r>
            <a:r>
              <a:rPr lang="it-IT" sz="1700" dirty="0" smtClean="0"/>
              <a:t>)</a:t>
            </a:r>
            <a:endParaRPr lang="it-IT" sz="1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4000" b="1" dirty="0" smtClean="0"/>
              <a:t>Disturbo da deficit di attenzione iperattività(DDAI)</a:t>
            </a:r>
            <a:r>
              <a:rPr lang="it-IT" b="1" dirty="0" smtClean="0"/>
              <a:t/>
            </a:r>
            <a:br>
              <a:rPr lang="it-IT" b="1" dirty="0" smtClean="0"/>
            </a:br>
            <a:r>
              <a:rPr lang="it-IT" sz="4000" b="1" dirty="0" smtClean="0"/>
              <a:t>ADHD</a:t>
            </a:r>
            <a:r>
              <a:rPr lang="it-IT" sz="3100" b="1" dirty="0" smtClean="0"/>
              <a:t>(</a:t>
            </a:r>
            <a:r>
              <a:rPr lang="it-IT" sz="2700" b="1" dirty="0" err="1" smtClean="0"/>
              <a:t>attention</a:t>
            </a:r>
            <a:r>
              <a:rPr lang="it-IT" sz="2700" b="1" dirty="0" smtClean="0"/>
              <a:t> deficit </a:t>
            </a:r>
            <a:r>
              <a:rPr lang="it-IT" sz="2700" b="1" dirty="0" err="1" smtClean="0"/>
              <a:t>hipractivity</a:t>
            </a:r>
            <a:r>
              <a:rPr lang="it-IT" sz="2700" b="1" dirty="0" smtClean="0"/>
              <a:t> </a:t>
            </a:r>
            <a:r>
              <a:rPr lang="it-IT" sz="2700" b="1" dirty="0" err="1" smtClean="0"/>
              <a:t>disorder</a:t>
            </a:r>
            <a:r>
              <a:rPr lang="it-IT" sz="2700" b="1" dirty="0" smtClean="0"/>
              <a:t>)</a:t>
            </a:r>
            <a:endParaRPr lang="it-IT" sz="27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/>
          </a:bodyPr>
          <a:lstStyle/>
          <a:p>
            <a:r>
              <a:rPr lang="it-IT" dirty="0" smtClean="0"/>
              <a:t>Manifestazione con disattenzione predominante(F90.0)</a:t>
            </a:r>
          </a:p>
          <a:p>
            <a:r>
              <a:rPr lang="it-IT" dirty="0" smtClean="0"/>
              <a:t>Manifestazione con iperattività/impulsività predominanti(F90.1)</a:t>
            </a:r>
          </a:p>
          <a:p>
            <a:r>
              <a:rPr lang="it-IT" dirty="0" smtClean="0"/>
              <a:t>Manifestazione combinata(F90.2)sono soddisfatti i criteri sia per la disattenzione che per l’iperattività-impulsività</a:t>
            </a:r>
          </a:p>
          <a:p>
            <a:endParaRPr lang="it-IT" dirty="0" smtClean="0"/>
          </a:p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Dott.ssa Manuela Monti  tel.3471893852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400" b="1" dirty="0" smtClean="0">
                <a:solidFill>
                  <a:srgbClr val="FF0000"/>
                </a:solidFill>
              </a:rPr>
              <a:t>Analisi funzionale(A cosa serve il comportamento problema)</a:t>
            </a:r>
            <a:endParaRPr lang="it-IT" sz="2400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it-IT" dirty="0"/>
          </a:p>
        </p:txBody>
      </p:sp>
      <p:graphicFrame>
        <p:nvGraphicFramePr>
          <p:cNvPr id="4" name="Tabella 3"/>
          <p:cNvGraphicFramePr>
            <a:graphicFrameLocks noGrp="1"/>
          </p:cNvGraphicFramePr>
          <p:nvPr/>
        </p:nvGraphicFramePr>
        <p:xfrm>
          <a:off x="323529" y="1124744"/>
          <a:ext cx="8496943" cy="49012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17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35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999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60950">
                <a:tc>
                  <a:txBody>
                    <a:bodyPr/>
                    <a:lstStyle/>
                    <a:p>
                      <a:r>
                        <a:rPr lang="it-IT" sz="3200" b="1" dirty="0" smtClean="0"/>
                        <a:t>Situazione </a:t>
                      </a:r>
                    </a:p>
                    <a:p>
                      <a:r>
                        <a:rPr lang="it-IT" sz="3200" b="1" dirty="0" smtClean="0"/>
                        <a:t>antecedente</a:t>
                      </a:r>
                      <a:endParaRPr lang="it-IT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3200" dirty="0" smtClean="0"/>
                        <a:t>Comportamento</a:t>
                      </a:r>
                    </a:p>
                    <a:p>
                      <a:r>
                        <a:rPr lang="it-IT" sz="3200" dirty="0" smtClean="0"/>
                        <a:t>Da osservare</a:t>
                      </a:r>
                      <a:endParaRPr lang="it-IT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3200" dirty="0" smtClean="0"/>
                        <a:t>conseguenza</a:t>
                      </a:r>
                      <a:endParaRPr lang="it-IT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34498">
                <a:tc>
                  <a:txBody>
                    <a:bodyPr/>
                    <a:lstStyle/>
                    <a:p>
                      <a:r>
                        <a:rPr lang="it-IT" b="1" dirty="0" smtClean="0">
                          <a:solidFill>
                            <a:srgbClr val="FF0000"/>
                          </a:solidFill>
                        </a:rPr>
                        <a:t>Tutto ciò che viene prima</a:t>
                      </a:r>
                    </a:p>
                    <a:p>
                      <a:r>
                        <a:rPr lang="it-IT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Descrivere la situazione che ha preceduto il comportamento target: </a:t>
                      </a:r>
                      <a:endParaRPr lang="it-IT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it-IT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quando (che giorno, ora), dove,  chi era presente, chi faceva cosa, </a:t>
                      </a:r>
                      <a:r>
                        <a:rPr lang="it-IT" sz="18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cosa</a:t>
                      </a:r>
                      <a:r>
                        <a:rPr lang="it-IT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stava accadendo, chi ha detto cosa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b="1" dirty="0" smtClean="0">
                          <a:solidFill>
                            <a:srgbClr val="FF0000"/>
                          </a:solidFill>
                        </a:rPr>
                        <a:t>Comportamento problema</a:t>
                      </a:r>
                    </a:p>
                    <a:p>
                      <a:r>
                        <a:rPr lang="it-IT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Descrivere in termini operazionali  il comportamento oggetto d’interesse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b="1" dirty="0" smtClean="0">
                          <a:solidFill>
                            <a:srgbClr val="FF0000"/>
                          </a:solidFill>
                        </a:rPr>
                        <a:t>Cosa avviene dopo</a:t>
                      </a:r>
                    </a:p>
                    <a:p>
                      <a:r>
                        <a:rPr lang="it-IT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Descrivere la situazione conseguente  il comportamento osservato </a:t>
                      </a:r>
                      <a:endParaRPr lang="it-IT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it-IT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chi faceva cosa, </a:t>
                      </a:r>
                      <a:r>
                        <a:rPr lang="it-IT" sz="18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cosa</a:t>
                      </a:r>
                      <a:r>
                        <a:rPr lang="it-IT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stava accadendo, chi ha detto cosa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pPr>
              <a:buNone/>
            </a:pPr>
            <a:r>
              <a:rPr lang="it-IT" dirty="0" smtClean="0"/>
              <a:t>Si definisce rinforzo qualsiasi risposta che determina un certo comportamenti e lo mantiene nel tempo.</a:t>
            </a:r>
          </a:p>
          <a:p>
            <a:pPr>
              <a:buNone/>
            </a:pPr>
            <a:r>
              <a:rPr lang="it-IT" dirty="0" smtClean="0"/>
              <a:t>Rinforzo positivo: quella conseguenza che aggiunge qualcosa alla situazione antecedente</a:t>
            </a:r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r>
              <a:rPr lang="it-IT" dirty="0" smtClean="0"/>
              <a:t>Rinforzo negativo: quella conseguenza che fa cessare la situazione </a:t>
            </a:r>
            <a:r>
              <a:rPr lang="it-IT" dirty="0" err="1" smtClean="0"/>
              <a:t>aversiva</a:t>
            </a:r>
            <a:r>
              <a:rPr lang="it-IT" dirty="0" smtClean="0"/>
              <a:t>/antecedente.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/>
              <a:t>DISATTENZIONE</a:t>
            </a: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it-IT" dirty="0"/>
              <a:t> </a:t>
            </a:r>
          </a:p>
          <a:p>
            <a:r>
              <a:rPr lang="it-IT" dirty="0"/>
              <a:t>Difficoltà a mantenere l’attenzione per un tempo prolungato. </a:t>
            </a:r>
            <a:r>
              <a:rPr lang="it-IT" dirty="0" smtClean="0"/>
              <a:t>L’ alunno </a:t>
            </a:r>
            <a:r>
              <a:rPr lang="it-IT" dirty="0"/>
              <a:t>non è incapace a concentrarsi su un compito ma tende a ricercare nuovi stimoli</a:t>
            </a:r>
            <a:r>
              <a:rPr lang="it-IT" dirty="0" smtClean="0"/>
              <a:t>.</a:t>
            </a:r>
          </a:p>
          <a:p>
            <a:r>
              <a:rPr lang="it-IT" dirty="0" smtClean="0"/>
              <a:t> </a:t>
            </a:r>
            <a:r>
              <a:rPr lang="it-IT" dirty="0"/>
              <a:t>Passa da un’attività all’altra senza portarne a termine nessuna</a:t>
            </a:r>
            <a:r>
              <a:rPr lang="it-IT" dirty="0" smtClean="0"/>
              <a:t>.</a:t>
            </a:r>
          </a:p>
          <a:p>
            <a:r>
              <a:rPr lang="it-IT" dirty="0" smtClean="0"/>
              <a:t>La </a:t>
            </a:r>
            <a:r>
              <a:rPr lang="it-IT" dirty="0"/>
              <a:t>problematica non investe l’attenzione selettiva quanto quella sostenuta che consente di mantenere l’attenzione nel tempo </a:t>
            </a:r>
            <a:r>
              <a:rPr lang="it-IT" dirty="0" err="1"/>
              <a:t>autodirezionandola</a:t>
            </a:r>
            <a:r>
              <a:rPr lang="it-IT" dirty="0"/>
              <a:t> e organizzandola. </a:t>
            </a:r>
            <a:endParaRPr lang="it-IT" dirty="0" smtClean="0"/>
          </a:p>
          <a:p>
            <a:r>
              <a:rPr lang="it-IT" dirty="0" smtClean="0"/>
              <a:t>L’alunno fallisce </a:t>
            </a:r>
            <a:r>
              <a:rPr lang="it-IT" dirty="0"/>
              <a:t>nei processi inibitori degli stimoli interferenti mancando nel sostenere il processo </a:t>
            </a:r>
            <a:r>
              <a:rPr lang="it-IT" dirty="0" err="1"/>
              <a:t>attentivo</a:t>
            </a:r>
            <a:r>
              <a:rPr lang="it-IT" dirty="0"/>
              <a:t> nel senso di </a:t>
            </a:r>
            <a:r>
              <a:rPr lang="it-IT" dirty="0" err="1"/>
              <a:t>autodirigerlo</a:t>
            </a:r>
            <a:r>
              <a:rPr lang="it-IT" dirty="0"/>
              <a:t> </a:t>
            </a:r>
          </a:p>
          <a:p>
            <a:r>
              <a:rPr lang="it-IT" dirty="0" smtClean="0"/>
              <a:t>L’alunno riesce </a:t>
            </a:r>
            <a:r>
              <a:rPr lang="it-IT" dirty="0"/>
              <a:t>a mantenere l’attenzione per compiti motivanti che sono spesso quelli che richiedono meno impegno cognitivo e strategico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FF0000"/>
                </a:solidFill>
              </a:rPr>
              <a:t>Dott.ssa Manuela Monti  tel.3471893852</a:t>
            </a:r>
            <a:endParaRPr lang="it-IT" dirty="0">
              <a:solidFill>
                <a:srgbClr val="FF0000"/>
              </a:solidFill>
            </a:endParaRPr>
          </a:p>
        </p:txBody>
      </p:sp>
      <p:pic>
        <p:nvPicPr>
          <p:cNvPr id="4" name="Picture 2" descr="http://adhdadd.org/wp-content/uploads/2009/07/adhd-1822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0"/>
            <a:ext cx="1764000" cy="1654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4862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/>
              <a:t>IMPULSIVITA’</a:t>
            </a: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1844824"/>
            <a:ext cx="8208912" cy="4824536"/>
          </a:xfrm>
        </p:spPr>
        <p:txBody>
          <a:bodyPr>
            <a:normAutofit fontScale="85000" lnSpcReduction="10000"/>
          </a:bodyPr>
          <a:lstStyle/>
          <a:p>
            <a:r>
              <a:rPr lang="it-IT" dirty="0"/>
              <a:t>Parla e agisce precipitosamente. Tende a dare una risposta prima che sia terminata una domanda, spesso </a:t>
            </a:r>
            <a:r>
              <a:rPr lang="it-IT" dirty="0" err="1"/>
              <a:t>sbagliando,tende</a:t>
            </a:r>
            <a:r>
              <a:rPr lang="it-IT" dirty="0"/>
              <a:t> a non rispettare i turni.</a:t>
            </a:r>
          </a:p>
          <a:p>
            <a:r>
              <a:rPr lang="it-IT" dirty="0"/>
              <a:t> Mostra difficoltà a considerare le varie caratteristiche di un problema ,che deve affrontare, fatica ad individuare la strategia utile ad uno specifico compito( possiede poche strategie), non controlla l’applicazione del piano d’azione.</a:t>
            </a:r>
          </a:p>
          <a:p>
            <a:r>
              <a:rPr lang="it-IT" dirty="0"/>
              <a:t>Questo modo di agire dipende dall’affrontare i problemi in modo poco strategico ma anche dall’incapacità di usare il  dialogo interiore come regolatore del proprio comportamento.</a:t>
            </a:r>
          </a:p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2133600" y="6203667"/>
            <a:ext cx="3662536" cy="384048"/>
          </a:xfrm>
        </p:spPr>
        <p:txBody>
          <a:bodyPr/>
          <a:lstStyle/>
          <a:p>
            <a:r>
              <a:rPr lang="it-IT" dirty="0" smtClean="0">
                <a:solidFill>
                  <a:schemeClr val="tx1"/>
                </a:solidFill>
              </a:rPr>
              <a:t>Dott.ssa Manuela Monti</a:t>
            </a:r>
            <a:endParaRPr lang="it-IT" dirty="0">
              <a:solidFill>
                <a:schemeClr val="tx1"/>
              </a:solidFill>
            </a:endParaRPr>
          </a:p>
        </p:txBody>
      </p:sp>
      <p:pic>
        <p:nvPicPr>
          <p:cNvPr id="1026" name="Picture 2" descr="http://www.paoline.it/images/dire_sedut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04664"/>
            <a:ext cx="1980000" cy="15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8658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/>
              <a:t> </a:t>
            </a:r>
            <a:r>
              <a:rPr lang="it-IT" dirty="0"/>
              <a:t/>
            </a:r>
            <a:br>
              <a:rPr lang="it-IT" dirty="0"/>
            </a:br>
            <a:r>
              <a:rPr lang="it-IT" b="1" dirty="0"/>
              <a:t>IPERATTIVITA’</a:t>
            </a: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>
            <a:normAutofit fontScale="92500" lnSpcReduction="20000"/>
          </a:bodyPr>
          <a:lstStyle/>
          <a:p>
            <a:r>
              <a:rPr lang="it-IT" dirty="0"/>
              <a:t>Tende ad essere sempre in movimento ( si muove continuamente, agita mani e piedi anche da seduto, si alza e si mette a gironzolare in situazioni inadeguate( a scuola, </a:t>
            </a:r>
            <a:r>
              <a:rPr lang="it-IT" dirty="0" smtClean="0"/>
              <a:t>al supermercato </a:t>
            </a:r>
            <a:r>
              <a:rPr lang="it-IT" dirty="0" err="1"/>
              <a:t>etc</a:t>
            </a:r>
            <a:r>
              <a:rPr lang="it-IT" dirty="0"/>
              <a:t>) manifesta comportamenti non finalizzati ad uno scopo preciso ( es battere le dita oppure vari oggetti aritmicamente,muoversi continuamente sulla sedia ..) può apparire maldestro nei movimenti, urtando le cose o addirittura cadendo</a:t>
            </a:r>
            <a:r>
              <a:rPr lang="it-IT" dirty="0" smtClean="0"/>
              <a:t>.</a:t>
            </a:r>
            <a:r>
              <a:rPr lang="it-IT" dirty="0"/>
              <a:t> </a:t>
            </a:r>
          </a:p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>
                <a:solidFill>
                  <a:schemeClr val="tx1"/>
                </a:solidFill>
              </a:rPr>
              <a:t>Dott.ssa Manuela </a:t>
            </a:r>
            <a:r>
              <a:rPr lang="it-IT" b="1" dirty="0" smtClean="0">
                <a:solidFill>
                  <a:schemeClr val="tx1"/>
                </a:solidFill>
              </a:rPr>
              <a:t>Monti  </a:t>
            </a:r>
            <a:endParaRPr lang="it-IT" b="1" dirty="0">
              <a:solidFill>
                <a:schemeClr val="tx1"/>
              </a:solidFill>
            </a:endParaRPr>
          </a:p>
        </p:txBody>
      </p:sp>
      <p:pic>
        <p:nvPicPr>
          <p:cNvPr id="2050" name="Picture 2" descr="http://sitemaker.umich.edu/356.rattner/files/adh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32656"/>
            <a:ext cx="2448080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1925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8229600" cy="1584176"/>
          </a:xfrm>
        </p:spPr>
        <p:txBody>
          <a:bodyPr>
            <a:normAutofit fontScale="90000"/>
          </a:bodyPr>
          <a:lstStyle/>
          <a:p>
            <a:r>
              <a:rPr lang="it-IT" b="1" dirty="0"/>
              <a:t> </a:t>
            </a:r>
            <a:r>
              <a:rPr lang="it-IT" dirty="0"/>
              <a:t/>
            </a:r>
            <a:br>
              <a:rPr lang="it-IT" dirty="0"/>
            </a:br>
            <a:r>
              <a:rPr lang="it-IT" b="1" dirty="0"/>
              <a:t>ALTRE </a:t>
            </a:r>
            <a:r>
              <a:rPr lang="it-IT" b="1" dirty="0" smtClean="0"/>
              <a:t>CARATTERISTICHE</a:t>
            </a:r>
            <a:br>
              <a:rPr lang="it-IT" b="1" dirty="0" smtClean="0"/>
            </a:br>
            <a:r>
              <a:rPr lang="it-IT" b="1" dirty="0" smtClean="0"/>
              <a:t>(secondarie)</a:t>
            </a: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6531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it-IT" dirty="0"/>
              <a:t>Derivano dall’interazione di quelle primarie del </a:t>
            </a:r>
            <a:r>
              <a:rPr lang="it-IT" dirty="0" smtClean="0"/>
              <a:t>disturbo </a:t>
            </a:r>
            <a:r>
              <a:rPr lang="it-IT" dirty="0"/>
              <a:t>e l’ambiente circostante</a:t>
            </a:r>
            <a:r>
              <a:rPr lang="it-IT" dirty="0" smtClean="0"/>
              <a:t>:</a:t>
            </a:r>
          </a:p>
          <a:p>
            <a:r>
              <a:rPr lang="it-IT" dirty="0"/>
              <a:t>Scarso rendimento scolastico e/o disturbi specifici di apprendimento</a:t>
            </a:r>
          </a:p>
          <a:p>
            <a:r>
              <a:rPr lang="it-IT" dirty="0"/>
              <a:t>Bassa autostima ( alcuni mostrano autostima fluttuante)</a:t>
            </a:r>
          </a:p>
          <a:p>
            <a:r>
              <a:rPr lang="it-IT" dirty="0"/>
              <a:t>Difficoltà con i compagni perché non rispetta le regole ed assume comportamenti inadeguati </a:t>
            </a:r>
          </a:p>
          <a:p>
            <a:r>
              <a:rPr lang="it-IT" dirty="0" smtClean="0"/>
              <a:t>Aggressività </a:t>
            </a:r>
            <a:r>
              <a:rPr lang="it-IT" dirty="0"/>
              <a:t>verbale e fisica(in alcuni casi) legata a difficoltà nella gestione delle </a:t>
            </a:r>
            <a:r>
              <a:rPr lang="it-IT" dirty="0" smtClean="0"/>
              <a:t>emozioni </a:t>
            </a:r>
            <a:r>
              <a:rPr lang="it-IT" dirty="0"/>
              <a:t>( rabbia, frustrazione, vergogna che il bambino non riesce a contenere e determina risposte aggressive)   </a:t>
            </a:r>
          </a:p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>
                <a:solidFill>
                  <a:schemeClr val="tx1"/>
                </a:solidFill>
              </a:rPr>
              <a:t>Dott.ssa Manuela Monti</a:t>
            </a:r>
            <a:endParaRPr lang="it-IT" dirty="0">
              <a:solidFill>
                <a:schemeClr val="tx1"/>
              </a:solidFill>
            </a:endParaRPr>
          </a:p>
        </p:txBody>
      </p:sp>
      <p:pic>
        <p:nvPicPr>
          <p:cNvPr id="2050" name="Picture 2" descr="http://www.iltaccoditalia.info/public/scuola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04664"/>
            <a:ext cx="1296143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1249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pPr>
              <a:buNone/>
            </a:pPr>
            <a:r>
              <a:rPr lang="it-IT" dirty="0" err="1" smtClean="0"/>
              <a:t>….I</a:t>
            </a:r>
            <a:r>
              <a:rPr lang="it-IT" dirty="0" smtClean="0"/>
              <a:t> bambini con DDAI sono significativamente più portati dei coetanei senza DDAI a sviluppare un disturbo della condotta nell’adolescenza e un disturbo antisociale di personalità in età adulta, di conseguenza aumentano le probabilità di sviluppare disturbi di uso da </a:t>
            </a:r>
            <a:r>
              <a:rPr lang="it-IT" dirty="0" err="1" smtClean="0"/>
              <a:t>sostanze…</a:t>
            </a:r>
            <a:r>
              <a:rPr lang="it-IT" dirty="0" smtClean="0"/>
              <a:t>.(DSM V)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Dott.ssa Manuela Monti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flipH="1">
            <a:off x="2123728" y="332657"/>
            <a:ext cx="6912768" cy="1296143"/>
          </a:xfrm>
        </p:spPr>
        <p:txBody>
          <a:bodyPr>
            <a:noAutofit/>
          </a:bodyPr>
          <a:lstStyle/>
          <a:p>
            <a:r>
              <a:rPr lang="it-IT" sz="4000" b="1" dirty="0" smtClean="0"/>
              <a:t>In classe</a:t>
            </a:r>
            <a:endParaRPr lang="it-IT" sz="4000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>
                <a:solidFill>
                  <a:schemeClr val="tx1"/>
                </a:solidFill>
              </a:rPr>
              <a:t>Dott.ssa Manuela Monti</a:t>
            </a:r>
            <a:endParaRPr lang="it-IT" dirty="0">
              <a:solidFill>
                <a:schemeClr val="tx1"/>
              </a:solidFill>
            </a:endParaRPr>
          </a:p>
        </p:txBody>
      </p:sp>
      <p:pic>
        <p:nvPicPr>
          <p:cNvPr id="2052" name="Picture 4" descr="http://www.comune.villafrancapiemonte.to.it/public/scuola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04664"/>
            <a:ext cx="1584000" cy="1626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/>
          <p:cNvSpPr/>
          <p:nvPr/>
        </p:nvSpPr>
        <p:spPr>
          <a:xfrm>
            <a:off x="323528" y="1556792"/>
            <a:ext cx="8712968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/>
              <a:t>Per la didattica </a:t>
            </a:r>
          </a:p>
          <a:p>
            <a:r>
              <a:rPr lang="it-IT" sz="2400" dirty="0" smtClean="0"/>
              <a:t>Gli alunni iperattivi</a:t>
            </a:r>
            <a:r>
              <a:rPr lang="it-IT" sz="2400" dirty="0"/>
              <a:t>, durante le lezioni, sono spesso occupati fisicamente e mentalmente  a fare altro , ( ruotare la penna, chiamare i compagni..). </a:t>
            </a:r>
            <a:endParaRPr lang="it-IT" sz="2400" dirty="0" smtClean="0"/>
          </a:p>
          <a:p>
            <a:r>
              <a:rPr lang="it-IT" sz="2400" dirty="0" smtClean="0"/>
              <a:t>E</a:t>
            </a:r>
            <a:r>
              <a:rPr lang="it-IT" sz="2400" dirty="0"/>
              <a:t>’ importante mantenere alto il  livello di attenzione  attraverso il contatto oculare frequente e interrompendo la lezione chiedendo al bambino di ripetere. </a:t>
            </a:r>
          </a:p>
          <a:p>
            <a:r>
              <a:rPr lang="it-IT" sz="2400" dirty="0" smtClean="0"/>
              <a:t>Tale </a:t>
            </a:r>
            <a:r>
              <a:rPr lang="it-IT" sz="2400" dirty="0"/>
              <a:t>richiesta deve essere fatta esclusivamente per comprendere “dov’è” assumendo un tono di complicità quasi a dire</a:t>
            </a:r>
            <a:r>
              <a:rPr lang="it-IT" sz="2400" dirty="0" smtClean="0"/>
              <a:t>:</a:t>
            </a:r>
          </a:p>
          <a:p>
            <a:r>
              <a:rPr lang="it-IT" sz="2400" dirty="0" smtClean="0"/>
              <a:t>”</a:t>
            </a:r>
            <a:r>
              <a:rPr lang="it-IT" sz="2400" dirty="0"/>
              <a:t>so che è più forte di te prestare attenzione altrove ma io sono qui per aiutarti</a:t>
            </a:r>
            <a:r>
              <a:rPr lang="it-IT" sz="2400" dirty="0" smtClean="0"/>
              <a:t>” se necessario ripetere brevemente la parte di spiegazione che è andata persa.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149428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8743</TotalTime>
  <Words>1920</Words>
  <Application>Microsoft Office PowerPoint</Application>
  <PresentationFormat>Presentazione su schermo (4:3)</PresentationFormat>
  <Paragraphs>248</Paragraphs>
  <Slides>31</Slides>
  <Notes>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31</vt:i4>
      </vt:variant>
    </vt:vector>
  </HeadingPairs>
  <TitlesOfParts>
    <vt:vector size="37" baseType="lpstr">
      <vt:lpstr>Arial</vt:lpstr>
      <vt:lpstr>Calibri</vt:lpstr>
      <vt:lpstr>Comic Sans MS</vt:lpstr>
      <vt:lpstr>Times New Roman</vt:lpstr>
      <vt:lpstr>Verdana</vt:lpstr>
      <vt:lpstr>Tema di Office</vt:lpstr>
      <vt:lpstr>Presentazione standard di PowerPoint</vt:lpstr>
      <vt:lpstr>Presentazione standard di PowerPoint</vt:lpstr>
      <vt:lpstr>Disturbo da deficit di attenzione iperattività(DDAI) ADHD(attention deficit hipractivity disorder)</vt:lpstr>
      <vt:lpstr>DISATTENZIONE </vt:lpstr>
      <vt:lpstr>IMPULSIVITA’ </vt:lpstr>
      <vt:lpstr>  IPERATTIVITA’ </vt:lpstr>
      <vt:lpstr>  ALTRE CARATTERISTICHE (secondarie) </vt:lpstr>
      <vt:lpstr>Presentazione standard di PowerPoint</vt:lpstr>
      <vt:lpstr>In classe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IPOTESI EZIOLOGICHE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 comportamenti problema rispondono a quattro funzioni</vt:lpstr>
      <vt:lpstr>L’intervento sui comportamenti-problema 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Analisi funzionale(A cosa serve il comportamento problema)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Asus</dc:creator>
  <cp:lastModifiedBy>Buonocore Ersilia</cp:lastModifiedBy>
  <cp:revision>14</cp:revision>
  <dcterms:created xsi:type="dcterms:W3CDTF">2019-10-12T07:41:29Z</dcterms:created>
  <dcterms:modified xsi:type="dcterms:W3CDTF">2022-03-23T13:13:34Z</dcterms:modified>
</cp:coreProperties>
</file>